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7" r:id="rId2"/>
    <p:sldId id="268" r:id="rId3"/>
    <p:sldId id="256" r:id="rId4"/>
    <p:sldId id="269" r:id="rId5"/>
    <p:sldId id="265" r:id="rId6"/>
    <p:sldId id="266" r:id="rId7"/>
    <p:sldId id="267" r:id="rId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E3DEC3"/>
    <a:srgbClr val="FEFDEE"/>
    <a:srgbClr val="FFFEF3"/>
    <a:srgbClr val="FFF8E5"/>
    <a:srgbClr val="FFFBD4"/>
    <a:srgbClr val="B4CCC3"/>
    <a:srgbClr val="D9FFF5"/>
    <a:srgbClr val="4D4D4D"/>
    <a:srgbClr val="BCE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p:cViewPr varScale="1">
        <p:scale>
          <a:sx n="94" d="100"/>
          <a:sy n="94" d="100"/>
        </p:scale>
        <p:origin x="114" y="978"/>
      </p:cViewPr>
      <p:guideLst>
        <p:guide orient="horz" pos="2160"/>
        <p:guide pos="3120"/>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25C72-6D00-47C9-A4FC-EBDE4F0D14B7}" type="datetimeFigureOut">
              <a:rPr kumimoji="1" lang="ja-JP" altLang="en-US" smtClean="0"/>
              <a:t>2022/5/24</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0F4EB-E4BF-4594-9B46-CE486AAC9ED3}" type="slidenum">
              <a:rPr kumimoji="1" lang="ja-JP" altLang="en-US" smtClean="0"/>
              <a:t>‹#›</a:t>
            </a:fld>
            <a:endParaRPr kumimoji="1" lang="ja-JP" altLang="en-US"/>
          </a:p>
        </p:txBody>
      </p:sp>
    </p:spTree>
    <p:extLst>
      <p:ext uri="{BB962C8B-B14F-4D97-AF65-F5344CB8AC3E}">
        <p14:creationId xmlns:p14="http://schemas.microsoft.com/office/powerpoint/2010/main" val="21640416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7A49680-415A-4EC8-93C0-F08337FC74C1}" type="slidenum">
              <a:rPr kumimoji="1" lang="ja-JP" altLang="en-US" smtClean="0"/>
              <a:t>6</a:t>
            </a:fld>
            <a:endParaRPr kumimoji="1" lang="ja-JP" altLang="en-US"/>
          </a:p>
        </p:txBody>
      </p:sp>
    </p:spTree>
    <p:extLst>
      <p:ext uri="{BB962C8B-B14F-4D97-AF65-F5344CB8AC3E}">
        <p14:creationId xmlns:p14="http://schemas.microsoft.com/office/powerpoint/2010/main" val="48676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7A49680-415A-4EC8-93C0-F08337FC74C1}" type="slidenum">
              <a:rPr kumimoji="1" lang="ja-JP" altLang="en-US" smtClean="0"/>
              <a:t>7</a:t>
            </a:fld>
            <a:endParaRPr kumimoji="1" lang="ja-JP" altLang="en-US"/>
          </a:p>
        </p:txBody>
      </p:sp>
    </p:spTree>
    <p:extLst>
      <p:ext uri="{BB962C8B-B14F-4D97-AF65-F5344CB8AC3E}">
        <p14:creationId xmlns:p14="http://schemas.microsoft.com/office/powerpoint/2010/main" val="396092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380397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54254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93615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275286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403526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27926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37542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315931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395547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3193919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0C48771-7CB5-4ADF-BC05-FB7848DB6DE2}" type="datetimeFigureOut">
              <a:rPr kumimoji="1" lang="ja-JP" altLang="en-US" smtClean="0"/>
              <a:t>2022/5/24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7210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C48771-7CB5-4ADF-BC05-FB7848DB6DE2}" type="datetimeFigureOut">
              <a:rPr kumimoji="1" lang="ja-JP" altLang="en-US" smtClean="0"/>
              <a:t>2022/5/24</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88879-E99E-4B6D-9040-8C84DA26566D}" type="slidenum">
              <a:rPr kumimoji="1" lang="ja-JP" altLang="en-US" smtClean="0"/>
              <a:t>‹#›</a:t>
            </a:fld>
            <a:endParaRPr kumimoji="1" lang="ja-JP" altLang="en-US"/>
          </a:p>
        </p:txBody>
      </p:sp>
    </p:spTree>
    <p:extLst>
      <p:ext uri="{BB962C8B-B14F-4D97-AF65-F5344CB8AC3E}">
        <p14:creationId xmlns:p14="http://schemas.microsoft.com/office/powerpoint/2010/main" val="1284731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8.jpe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3.jpeg"/><Relationship Id="rId11" Type="http://schemas.openxmlformats.org/officeDocument/2006/relationships/image" Target="../media/image9.png"/><Relationship Id="rId5" Type="http://schemas.openxmlformats.org/officeDocument/2006/relationships/image" Target="../media/image12.jpg"/><Relationship Id="rId15" Type="http://schemas.openxmlformats.org/officeDocument/2006/relationships/image" Target="../media/image21.jpeg"/><Relationship Id="rId10" Type="http://schemas.openxmlformats.org/officeDocument/2006/relationships/image" Target="../media/image17.jpe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6.JPG"/><Relationship Id="rId1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a:extLst>
              <a:ext uri="{FF2B5EF4-FFF2-40B4-BE49-F238E27FC236}">
                <a16:creationId xmlns:a16="http://schemas.microsoft.com/office/drawing/2014/main" id="{97A24B58-CF48-45E7-847C-37B64E40AFC7}"/>
              </a:ext>
            </a:extLst>
          </p:cNvPr>
          <p:cNvGrpSpPr/>
          <p:nvPr/>
        </p:nvGrpSpPr>
        <p:grpSpPr>
          <a:xfrm>
            <a:off x="231298" y="1585902"/>
            <a:ext cx="5517774" cy="5111913"/>
            <a:chOff x="697906" y="234045"/>
            <a:chExt cx="6791107" cy="6291586"/>
          </a:xfrm>
        </p:grpSpPr>
        <p:sp>
          <p:nvSpPr>
            <p:cNvPr id="12" name="フローチャート: 結合子 11">
              <a:extLst>
                <a:ext uri="{FF2B5EF4-FFF2-40B4-BE49-F238E27FC236}">
                  <a16:creationId xmlns:a16="http://schemas.microsoft.com/office/drawing/2014/main" id="{222E743F-94E5-4BC1-9F7E-18C9A66E3484}"/>
                </a:ext>
              </a:extLst>
            </p:cNvPr>
            <p:cNvSpPr/>
            <p:nvPr/>
          </p:nvSpPr>
          <p:spPr>
            <a:xfrm>
              <a:off x="3324643" y="3932330"/>
              <a:ext cx="540000" cy="54000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3" name="フローチャート: 結合子 12">
              <a:extLst>
                <a:ext uri="{FF2B5EF4-FFF2-40B4-BE49-F238E27FC236}">
                  <a16:creationId xmlns:a16="http://schemas.microsoft.com/office/drawing/2014/main" id="{35EC39CC-4057-4783-9136-AC09C76DF7EE}"/>
                </a:ext>
              </a:extLst>
            </p:cNvPr>
            <p:cNvSpPr/>
            <p:nvPr/>
          </p:nvSpPr>
          <p:spPr>
            <a:xfrm>
              <a:off x="4673403" y="2246247"/>
              <a:ext cx="900000" cy="9000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5" name="フローチャート: 結合子 14">
              <a:extLst>
                <a:ext uri="{FF2B5EF4-FFF2-40B4-BE49-F238E27FC236}">
                  <a16:creationId xmlns:a16="http://schemas.microsoft.com/office/drawing/2014/main" id="{46FFA22D-921D-4D10-AEA3-0175BF08156E}"/>
                </a:ext>
              </a:extLst>
            </p:cNvPr>
            <p:cNvSpPr/>
            <p:nvPr/>
          </p:nvSpPr>
          <p:spPr>
            <a:xfrm>
              <a:off x="1034060" y="5012300"/>
              <a:ext cx="1440000" cy="144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7" name="フローチャート: 結合子 16">
              <a:extLst>
                <a:ext uri="{FF2B5EF4-FFF2-40B4-BE49-F238E27FC236}">
                  <a16:creationId xmlns:a16="http://schemas.microsoft.com/office/drawing/2014/main" id="{C6E93A89-46B7-4B90-BAFB-66BDFAC76C3F}"/>
                </a:ext>
              </a:extLst>
            </p:cNvPr>
            <p:cNvSpPr/>
            <p:nvPr/>
          </p:nvSpPr>
          <p:spPr>
            <a:xfrm>
              <a:off x="2080843" y="877744"/>
              <a:ext cx="1080000" cy="1080855"/>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8" name="フローチャート: 結合子 17">
              <a:extLst>
                <a:ext uri="{FF2B5EF4-FFF2-40B4-BE49-F238E27FC236}">
                  <a16:creationId xmlns:a16="http://schemas.microsoft.com/office/drawing/2014/main" id="{C91145AC-EFF3-47D0-95D0-99EAB02569B2}"/>
                </a:ext>
              </a:extLst>
            </p:cNvPr>
            <p:cNvSpPr/>
            <p:nvPr/>
          </p:nvSpPr>
          <p:spPr>
            <a:xfrm>
              <a:off x="6013013" y="4689631"/>
              <a:ext cx="1476000" cy="1476000"/>
            </a:xfrm>
            <a:prstGeom prst="flowChartConnector">
              <a:avLst/>
            </a:prstGeom>
            <a:solidFill>
              <a:srgbClr val="44C48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21" name="フローチャート: 結合子 20">
              <a:extLst>
                <a:ext uri="{FF2B5EF4-FFF2-40B4-BE49-F238E27FC236}">
                  <a16:creationId xmlns:a16="http://schemas.microsoft.com/office/drawing/2014/main" id="{6C1C8B12-65D8-48E6-8B2D-678B571D560D}"/>
                </a:ext>
              </a:extLst>
            </p:cNvPr>
            <p:cNvSpPr/>
            <p:nvPr/>
          </p:nvSpPr>
          <p:spPr>
            <a:xfrm>
              <a:off x="1077735" y="3255695"/>
              <a:ext cx="720000" cy="720000"/>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2" name="フローチャート: 結合子 21">
              <a:extLst>
                <a:ext uri="{FF2B5EF4-FFF2-40B4-BE49-F238E27FC236}">
                  <a16:creationId xmlns:a16="http://schemas.microsoft.com/office/drawing/2014/main" id="{E8B71E68-D88A-4E2F-AD4B-75408705CE6A}"/>
                </a:ext>
              </a:extLst>
            </p:cNvPr>
            <p:cNvSpPr/>
            <p:nvPr/>
          </p:nvSpPr>
          <p:spPr>
            <a:xfrm>
              <a:off x="5892184" y="1018418"/>
              <a:ext cx="540000" cy="54000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3" name="フローチャート: 結合子 22">
              <a:extLst>
                <a:ext uri="{FF2B5EF4-FFF2-40B4-BE49-F238E27FC236}">
                  <a16:creationId xmlns:a16="http://schemas.microsoft.com/office/drawing/2014/main" id="{159E7956-62B2-4D41-8E12-83AF60848CAA}"/>
                </a:ext>
              </a:extLst>
            </p:cNvPr>
            <p:cNvSpPr/>
            <p:nvPr/>
          </p:nvSpPr>
          <p:spPr>
            <a:xfrm>
              <a:off x="697906" y="234045"/>
              <a:ext cx="540000" cy="54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4" name="フローチャート: 結合子 23">
              <a:extLst>
                <a:ext uri="{FF2B5EF4-FFF2-40B4-BE49-F238E27FC236}">
                  <a16:creationId xmlns:a16="http://schemas.microsoft.com/office/drawing/2014/main" id="{F3EF118A-CF30-45FA-9930-9D40098BAD84}"/>
                </a:ext>
              </a:extLst>
            </p:cNvPr>
            <p:cNvSpPr/>
            <p:nvPr/>
          </p:nvSpPr>
          <p:spPr>
            <a:xfrm>
              <a:off x="4013961" y="410008"/>
              <a:ext cx="360000" cy="36000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5" name="フローチャート: 結合子 24">
              <a:extLst>
                <a:ext uri="{FF2B5EF4-FFF2-40B4-BE49-F238E27FC236}">
                  <a16:creationId xmlns:a16="http://schemas.microsoft.com/office/drawing/2014/main" id="{AAA8BDA3-6590-4B6F-86B0-8E00B76813C4}"/>
                </a:ext>
              </a:extLst>
            </p:cNvPr>
            <p:cNvSpPr/>
            <p:nvPr/>
          </p:nvSpPr>
          <p:spPr>
            <a:xfrm>
              <a:off x="5169453" y="6165631"/>
              <a:ext cx="360000" cy="3600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grpSp>
          <p:nvGrpSpPr>
            <p:cNvPr id="26" name="グループ化 25">
              <a:extLst>
                <a:ext uri="{FF2B5EF4-FFF2-40B4-BE49-F238E27FC236}">
                  <a16:creationId xmlns:a16="http://schemas.microsoft.com/office/drawing/2014/main" id="{43A66DFE-0989-4FAE-82D3-B36C53400E07}"/>
                </a:ext>
              </a:extLst>
            </p:cNvPr>
            <p:cNvGrpSpPr/>
            <p:nvPr/>
          </p:nvGrpSpPr>
          <p:grpSpPr>
            <a:xfrm>
              <a:off x="4029300" y="2880077"/>
              <a:ext cx="1847398" cy="1103526"/>
              <a:chOff x="-3651013" y="3000800"/>
              <a:chExt cx="1847398" cy="1103526"/>
            </a:xfrm>
          </p:grpSpPr>
          <p:sp>
            <p:nvSpPr>
              <p:cNvPr id="27" name="四角形: 角を丸くする 26">
                <a:extLst>
                  <a:ext uri="{FF2B5EF4-FFF2-40B4-BE49-F238E27FC236}">
                    <a16:creationId xmlns:a16="http://schemas.microsoft.com/office/drawing/2014/main" id="{6DFE26AF-AF25-44DB-8B6F-85F902B08885}"/>
                  </a:ext>
                </a:extLst>
              </p:cNvPr>
              <p:cNvSpPr/>
              <p:nvPr/>
            </p:nvSpPr>
            <p:spPr>
              <a:xfrm>
                <a:off x="-3651013" y="3000800"/>
                <a:ext cx="1847398" cy="1103526"/>
              </a:xfrm>
              <a:prstGeom prst="roundRect">
                <a:avLst/>
              </a:prstGeom>
              <a:solidFill>
                <a:srgbClr val="E2F0D9">
                  <a:alpha val="65098"/>
                </a:srgb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00" b="1" spc="244" dirty="0">
                    <a:solidFill>
                      <a:schemeClr val="accent6">
                        <a:lumMod val="50000"/>
                      </a:schemeClr>
                    </a:solidFill>
                    <a:latin typeface="Meiryo UI" panose="020B0604030504040204" pitchFamily="50" charset="-128"/>
                    <a:ea typeface="Meiryo UI" panose="020B0604030504040204" pitchFamily="50" charset="-128"/>
                  </a:rPr>
                  <a:t>ようこそ</a:t>
                </a:r>
                <a:endParaRPr lang="en-US" altLang="ja-JP" sz="1300" b="1" spc="244"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1300" b="1" dirty="0">
                    <a:solidFill>
                      <a:schemeClr val="accent6">
                        <a:lumMod val="50000"/>
                      </a:schemeClr>
                    </a:solidFill>
                    <a:latin typeface="Meiryo UI" panose="020B0604030504040204" pitchFamily="50" charset="-128"/>
                    <a:ea typeface="Meiryo UI" panose="020B0604030504040204" pitchFamily="50" charset="-128"/>
                  </a:rPr>
                  <a:t>プロアクティブへ</a:t>
                </a:r>
                <a:endParaRPr lang="en-US" altLang="ja-JP" sz="1300" b="1" dirty="0">
                  <a:solidFill>
                    <a:schemeClr val="accent6">
                      <a:lumMod val="50000"/>
                    </a:schemeClr>
                  </a:solidFill>
                  <a:latin typeface="Meiryo UI" panose="020B0604030504040204" pitchFamily="50" charset="-128"/>
                  <a:ea typeface="Meiryo UI" panose="020B0604030504040204" pitchFamily="50" charset="-128"/>
                </a:endParaRPr>
              </a:p>
              <a:p>
                <a:pPr algn="ctr"/>
                <a:endParaRPr lang="en-US" altLang="ja-JP" sz="406" b="1"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731" b="1" dirty="0">
                    <a:solidFill>
                      <a:schemeClr val="accent6">
                        <a:lumMod val="50000"/>
                      </a:schemeClr>
                    </a:solidFill>
                    <a:latin typeface="Meiryo UI" panose="020B0604030504040204" pitchFamily="50" charset="-128"/>
                    <a:ea typeface="Meiryo UI" panose="020B0604030504040204" pitchFamily="50" charset="-128"/>
                  </a:rPr>
                  <a:t>新しい仲間をご紹介します！</a:t>
                </a:r>
                <a:endParaRPr lang="en-US" altLang="ja-JP" sz="731" b="1"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731" b="1" dirty="0">
                    <a:solidFill>
                      <a:schemeClr val="accent6">
                        <a:lumMod val="50000"/>
                      </a:schemeClr>
                    </a:solidFill>
                    <a:latin typeface="Meiryo UI" panose="020B0604030504040204" pitchFamily="50" charset="-128"/>
                    <a:ea typeface="Meiryo UI" panose="020B0604030504040204" pitchFamily="50" charset="-128"/>
                  </a:rPr>
                  <a:t>（～</a:t>
                </a:r>
                <a:r>
                  <a:rPr lang="en-US" altLang="ja-JP" sz="731" b="1" dirty="0">
                    <a:solidFill>
                      <a:schemeClr val="accent6">
                        <a:lumMod val="50000"/>
                      </a:schemeClr>
                    </a:solidFill>
                    <a:latin typeface="Meiryo UI" panose="020B0604030504040204" pitchFamily="50" charset="-128"/>
                    <a:ea typeface="Meiryo UI" panose="020B0604030504040204" pitchFamily="50" charset="-128"/>
                  </a:rPr>
                  <a:t>2021/12</a:t>
                </a:r>
                <a:r>
                  <a:rPr lang="ja-JP" altLang="en-US" sz="731" b="1" dirty="0">
                    <a:solidFill>
                      <a:schemeClr val="accent6">
                        <a:lumMod val="50000"/>
                      </a:schemeClr>
                    </a:solidFill>
                    <a:latin typeface="Meiryo UI" panose="020B0604030504040204" pitchFamily="50" charset="-128"/>
                    <a:ea typeface="Meiryo UI" panose="020B0604030504040204" pitchFamily="50" charset="-128"/>
                  </a:rPr>
                  <a:t>入社）</a:t>
                </a:r>
                <a:endParaRPr lang="en-US" altLang="ja-JP" sz="1300" b="1" dirty="0">
                  <a:solidFill>
                    <a:schemeClr val="accent6">
                      <a:lumMod val="50000"/>
                    </a:schemeClr>
                  </a:solidFill>
                  <a:latin typeface="Meiryo UI" panose="020B0604030504040204" pitchFamily="50" charset="-128"/>
                  <a:ea typeface="Meiryo UI" panose="020B0604030504040204" pitchFamily="50" charset="-128"/>
                </a:endParaRPr>
              </a:p>
            </p:txBody>
          </p:sp>
          <p:pic>
            <p:nvPicPr>
              <p:cNvPr id="28" name="図 27" descr="アイコン&#10;&#10;自動的に生成された説明">
                <a:extLst>
                  <a:ext uri="{FF2B5EF4-FFF2-40B4-BE49-F238E27FC236}">
                    <a16:creationId xmlns:a16="http://schemas.microsoft.com/office/drawing/2014/main" id="{72CC7DC3-155E-4C5E-9C0E-DDA8D70A6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307" y="3052761"/>
                <a:ext cx="337277" cy="339561"/>
              </a:xfrm>
              <a:prstGeom prst="rect">
                <a:avLst/>
              </a:prstGeom>
            </p:spPr>
          </p:pic>
        </p:grpSp>
      </p:grpSp>
      <p:sp>
        <p:nvSpPr>
          <p:cNvPr id="6" name="四角形: 角を丸くする 5">
            <a:extLst>
              <a:ext uri="{FF2B5EF4-FFF2-40B4-BE49-F238E27FC236}">
                <a16:creationId xmlns:a16="http://schemas.microsoft.com/office/drawing/2014/main" id="{4292D6B0-AD05-4A93-B28A-E0A336A21710}"/>
              </a:ext>
            </a:extLst>
          </p:cNvPr>
          <p:cNvSpPr/>
          <p:nvPr/>
        </p:nvSpPr>
        <p:spPr>
          <a:xfrm>
            <a:off x="0" y="1285875"/>
            <a:ext cx="5384800" cy="5572125"/>
          </a:xfrm>
          <a:prstGeom prst="roundRect">
            <a:avLst>
              <a:gd name="adj" fmla="val 0"/>
            </a:avLst>
          </a:prstGeom>
          <a:solidFill>
            <a:srgbClr val="FFF2CC">
              <a:alpha val="2392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463" dirty="0"/>
          </a:p>
        </p:txBody>
      </p:sp>
    </p:spTree>
    <p:extLst>
      <p:ext uri="{BB962C8B-B14F-4D97-AF65-F5344CB8AC3E}">
        <p14:creationId xmlns:p14="http://schemas.microsoft.com/office/powerpoint/2010/main" val="568830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53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四角形: 角を丸くする 54">
            <a:extLst>
              <a:ext uri="{FF2B5EF4-FFF2-40B4-BE49-F238E27FC236}">
                <a16:creationId xmlns:a16="http://schemas.microsoft.com/office/drawing/2014/main" id="{89596683-A567-49AA-917D-EA2272A2E85F}"/>
              </a:ext>
            </a:extLst>
          </p:cNvPr>
          <p:cNvSpPr/>
          <p:nvPr/>
        </p:nvSpPr>
        <p:spPr>
          <a:xfrm>
            <a:off x="-134680" y="-96381"/>
            <a:ext cx="10487680" cy="7037803"/>
          </a:xfrm>
          <a:prstGeom prst="roundRect">
            <a:avLst>
              <a:gd name="adj" fmla="val 2534"/>
            </a:avLst>
          </a:prstGeom>
          <a:solidFill>
            <a:srgbClr val="FFF2CC">
              <a:alpha val="50196"/>
            </a:srgbClr>
          </a:soli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dirty="0"/>
          </a:p>
        </p:txBody>
      </p:sp>
      <p:sp>
        <p:nvSpPr>
          <p:cNvPr id="12" name="フローチャート: 結合子 11">
            <a:extLst>
              <a:ext uri="{FF2B5EF4-FFF2-40B4-BE49-F238E27FC236}">
                <a16:creationId xmlns:a16="http://schemas.microsoft.com/office/drawing/2014/main" id="{222E743F-94E5-4BC1-9F7E-18C9A66E3484}"/>
              </a:ext>
            </a:extLst>
          </p:cNvPr>
          <p:cNvSpPr/>
          <p:nvPr/>
        </p:nvSpPr>
        <p:spPr>
          <a:xfrm>
            <a:off x="1573092" y="6185940"/>
            <a:ext cx="438750" cy="43875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13" name="フローチャート: 結合子 12">
            <a:extLst>
              <a:ext uri="{FF2B5EF4-FFF2-40B4-BE49-F238E27FC236}">
                <a16:creationId xmlns:a16="http://schemas.microsoft.com/office/drawing/2014/main" id="{35EC39CC-4057-4783-9136-AC09C76DF7EE}"/>
              </a:ext>
            </a:extLst>
          </p:cNvPr>
          <p:cNvSpPr/>
          <p:nvPr/>
        </p:nvSpPr>
        <p:spPr>
          <a:xfrm>
            <a:off x="5150489" y="4192598"/>
            <a:ext cx="731250" cy="73125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15" name="フローチャート: 結合子 14">
            <a:extLst>
              <a:ext uri="{FF2B5EF4-FFF2-40B4-BE49-F238E27FC236}">
                <a16:creationId xmlns:a16="http://schemas.microsoft.com/office/drawing/2014/main" id="{46FFA22D-921D-4D10-AEA3-0175BF08156E}"/>
              </a:ext>
            </a:extLst>
          </p:cNvPr>
          <p:cNvSpPr/>
          <p:nvPr/>
        </p:nvSpPr>
        <p:spPr>
          <a:xfrm>
            <a:off x="-566392" y="5979281"/>
            <a:ext cx="1170000" cy="117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7" name="フローチャート: 結合子 16">
            <a:extLst>
              <a:ext uri="{FF2B5EF4-FFF2-40B4-BE49-F238E27FC236}">
                <a16:creationId xmlns:a16="http://schemas.microsoft.com/office/drawing/2014/main" id="{C6E93A89-46B7-4B90-BAFB-66BDFAC76C3F}"/>
              </a:ext>
            </a:extLst>
          </p:cNvPr>
          <p:cNvSpPr/>
          <p:nvPr/>
        </p:nvSpPr>
        <p:spPr>
          <a:xfrm>
            <a:off x="-514463" y="2099598"/>
            <a:ext cx="877500" cy="878195"/>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1" name="フローチャート: 結合子 20">
            <a:extLst>
              <a:ext uri="{FF2B5EF4-FFF2-40B4-BE49-F238E27FC236}">
                <a16:creationId xmlns:a16="http://schemas.microsoft.com/office/drawing/2014/main" id="{6C1C8B12-65D8-48E6-8B2D-678B571D560D}"/>
              </a:ext>
            </a:extLst>
          </p:cNvPr>
          <p:cNvSpPr/>
          <p:nvPr/>
        </p:nvSpPr>
        <p:spPr>
          <a:xfrm>
            <a:off x="-292500" y="3389787"/>
            <a:ext cx="585000" cy="585000"/>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47" name="フリーフォーム: 図形 46">
            <a:extLst>
              <a:ext uri="{FF2B5EF4-FFF2-40B4-BE49-F238E27FC236}">
                <a16:creationId xmlns:a16="http://schemas.microsoft.com/office/drawing/2014/main" id="{665F715A-4EF6-49A4-9AE7-33508098AF4C}"/>
              </a:ext>
            </a:extLst>
          </p:cNvPr>
          <p:cNvSpPr/>
          <p:nvPr/>
        </p:nvSpPr>
        <p:spPr>
          <a:xfrm>
            <a:off x="4869453" y="2238090"/>
            <a:ext cx="438750" cy="438750"/>
          </a:xfrm>
          <a:custGeom>
            <a:avLst/>
            <a:gdLst>
              <a:gd name="connsiteX0" fmla="*/ 219375 w 438750"/>
              <a:gd name="connsiteY0" fmla="*/ 0 h 438750"/>
              <a:gd name="connsiteX1" fmla="*/ 243385 w 438750"/>
              <a:gd name="connsiteY1" fmla="*/ 2421 h 438750"/>
              <a:gd name="connsiteX2" fmla="*/ 243385 w 438750"/>
              <a:gd name="connsiteY2" fmla="*/ 2422 h 438750"/>
              <a:gd name="connsiteX3" fmla="*/ 263587 w 438750"/>
              <a:gd name="connsiteY3" fmla="*/ 4458 h 438750"/>
              <a:gd name="connsiteX4" fmla="*/ 438750 w 438750"/>
              <a:gd name="connsiteY4" fmla="*/ 219376 h 438750"/>
              <a:gd name="connsiteX5" fmla="*/ 263587 w 438750"/>
              <a:gd name="connsiteY5" fmla="*/ 434294 h 438750"/>
              <a:gd name="connsiteX6" fmla="*/ 243385 w 438750"/>
              <a:gd name="connsiteY6" fmla="*/ 436331 h 438750"/>
              <a:gd name="connsiteX7" fmla="*/ 243385 w 438750"/>
              <a:gd name="connsiteY7" fmla="*/ 436330 h 438750"/>
              <a:gd name="connsiteX8" fmla="*/ 219375 w 438750"/>
              <a:gd name="connsiteY8" fmla="*/ 438750 h 438750"/>
              <a:gd name="connsiteX9" fmla="*/ 0 w 438750"/>
              <a:gd name="connsiteY9" fmla="*/ 219375 h 438750"/>
              <a:gd name="connsiteX10" fmla="*/ 219375 w 438750"/>
              <a:gd name="connsiteY10"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50" h="438750">
                <a:moveTo>
                  <a:pt x="219375" y="0"/>
                </a:moveTo>
                <a:lnTo>
                  <a:pt x="243385" y="2421"/>
                </a:lnTo>
                <a:lnTo>
                  <a:pt x="243385" y="2422"/>
                </a:lnTo>
                <a:lnTo>
                  <a:pt x="263587" y="4458"/>
                </a:lnTo>
                <a:cubicBezTo>
                  <a:pt x="363552" y="24914"/>
                  <a:pt x="438750" y="113364"/>
                  <a:pt x="438750" y="219376"/>
                </a:cubicBezTo>
                <a:cubicBezTo>
                  <a:pt x="438750" y="325389"/>
                  <a:pt x="363552" y="413838"/>
                  <a:pt x="263587" y="434294"/>
                </a:cubicBezTo>
                <a:lnTo>
                  <a:pt x="243385" y="436331"/>
                </a:lnTo>
                <a:lnTo>
                  <a:pt x="243385" y="436330"/>
                </a:lnTo>
                <a:lnTo>
                  <a:pt x="219375" y="438750"/>
                </a:lnTo>
                <a:cubicBezTo>
                  <a:pt x="98218" y="438750"/>
                  <a:pt x="0" y="340532"/>
                  <a:pt x="0" y="219375"/>
                </a:cubicBezTo>
                <a:cubicBezTo>
                  <a:pt x="0" y="98218"/>
                  <a:pt x="98218" y="0"/>
                  <a:pt x="219375" y="0"/>
                </a:cubicBezTo>
                <a:close/>
              </a:path>
            </a:pathLst>
          </a:cu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1463" dirty="0"/>
          </a:p>
        </p:txBody>
      </p:sp>
      <p:sp>
        <p:nvSpPr>
          <p:cNvPr id="41" name="フリーフォーム: 図形 40">
            <a:extLst>
              <a:ext uri="{FF2B5EF4-FFF2-40B4-BE49-F238E27FC236}">
                <a16:creationId xmlns:a16="http://schemas.microsoft.com/office/drawing/2014/main" id="{F8B93B74-A4E2-4FC7-A343-41F750DD8F52}"/>
              </a:ext>
            </a:extLst>
          </p:cNvPr>
          <p:cNvSpPr/>
          <p:nvPr/>
        </p:nvSpPr>
        <p:spPr>
          <a:xfrm>
            <a:off x="4898497" y="5206065"/>
            <a:ext cx="651778" cy="1199250"/>
          </a:xfrm>
          <a:custGeom>
            <a:avLst/>
            <a:gdLst>
              <a:gd name="connsiteX0" fmla="*/ 599625 w 651778"/>
              <a:gd name="connsiteY0" fmla="*/ 0 h 1199250"/>
              <a:gd name="connsiteX1" fmla="*/ 651778 w 651778"/>
              <a:gd name="connsiteY1" fmla="*/ 5258 h 1199250"/>
              <a:gd name="connsiteX2" fmla="*/ 651778 w 651778"/>
              <a:gd name="connsiteY2" fmla="*/ 1193993 h 1199250"/>
              <a:gd name="connsiteX3" fmla="*/ 599625 w 651778"/>
              <a:gd name="connsiteY3" fmla="*/ 1199250 h 1199250"/>
              <a:gd name="connsiteX4" fmla="*/ 0 w 651778"/>
              <a:gd name="connsiteY4" fmla="*/ 599625 h 1199250"/>
              <a:gd name="connsiteX5" fmla="*/ 599625 w 651778"/>
              <a:gd name="connsiteY5" fmla="*/ 0 h 11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778" h="1199250">
                <a:moveTo>
                  <a:pt x="599625" y="0"/>
                </a:moveTo>
                <a:lnTo>
                  <a:pt x="651778" y="5258"/>
                </a:lnTo>
                <a:lnTo>
                  <a:pt x="651778" y="1193993"/>
                </a:lnTo>
                <a:lnTo>
                  <a:pt x="599625" y="1199250"/>
                </a:lnTo>
                <a:cubicBezTo>
                  <a:pt x="268461" y="1199250"/>
                  <a:pt x="0" y="930789"/>
                  <a:pt x="0" y="599625"/>
                </a:cubicBezTo>
                <a:cubicBezTo>
                  <a:pt x="0" y="268461"/>
                  <a:pt x="268461" y="0"/>
                  <a:pt x="599625" y="0"/>
                </a:cubicBezTo>
                <a:close/>
              </a:path>
            </a:pathLst>
          </a:cu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1463" dirty="0"/>
          </a:p>
        </p:txBody>
      </p:sp>
      <p:sp>
        <p:nvSpPr>
          <p:cNvPr id="23" name="フローチャート: 結合子 22">
            <a:extLst>
              <a:ext uri="{FF2B5EF4-FFF2-40B4-BE49-F238E27FC236}">
                <a16:creationId xmlns:a16="http://schemas.microsoft.com/office/drawing/2014/main" id="{159E7956-62B2-4D41-8E12-83AF60848CAA}"/>
              </a:ext>
            </a:extLst>
          </p:cNvPr>
          <p:cNvSpPr/>
          <p:nvPr/>
        </p:nvSpPr>
        <p:spPr>
          <a:xfrm>
            <a:off x="4819643" y="1274356"/>
            <a:ext cx="240037" cy="240037"/>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24" name="フローチャート: 結合子 23">
            <a:extLst>
              <a:ext uri="{FF2B5EF4-FFF2-40B4-BE49-F238E27FC236}">
                <a16:creationId xmlns:a16="http://schemas.microsoft.com/office/drawing/2014/main" id="{F3EF118A-CF30-45FA-9930-9D40098BAD84}"/>
              </a:ext>
            </a:extLst>
          </p:cNvPr>
          <p:cNvSpPr/>
          <p:nvPr/>
        </p:nvSpPr>
        <p:spPr>
          <a:xfrm>
            <a:off x="5278043" y="3623668"/>
            <a:ext cx="292500" cy="29250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5" name="フローチャート: 結合子 24">
            <a:extLst>
              <a:ext uri="{FF2B5EF4-FFF2-40B4-BE49-F238E27FC236}">
                <a16:creationId xmlns:a16="http://schemas.microsoft.com/office/drawing/2014/main" id="{AAA8BDA3-6590-4B6F-86B0-8E00B76813C4}"/>
              </a:ext>
            </a:extLst>
          </p:cNvPr>
          <p:cNvSpPr/>
          <p:nvPr/>
        </p:nvSpPr>
        <p:spPr>
          <a:xfrm>
            <a:off x="2648326" y="6176196"/>
            <a:ext cx="292500" cy="2925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grpSp>
        <p:nvGrpSpPr>
          <p:cNvPr id="29" name="グループ化 28">
            <a:extLst>
              <a:ext uri="{FF2B5EF4-FFF2-40B4-BE49-F238E27FC236}">
                <a16:creationId xmlns:a16="http://schemas.microsoft.com/office/drawing/2014/main" id="{CABA53F9-2AD4-44FA-9F47-1F715CDD4370}"/>
              </a:ext>
            </a:extLst>
          </p:cNvPr>
          <p:cNvGrpSpPr/>
          <p:nvPr/>
        </p:nvGrpSpPr>
        <p:grpSpPr>
          <a:xfrm>
            <a:off x="113509" y="125379"/>
            <a:ext cx="5695950" cy="814339"/>
            <a:chOff x="113509" y="125379"/>
            <a:chExt cx="5695950" cy="814339"/>
          </a:xfrm>
        </p:grpSpPr>
        <p:sp>
          <p:nvSpPr>
            <p:cNvPr id="30" name="字幕 2">
              <a:extLst>
                <a:ext uri="{FF2B5EF4-FFF2-40B4-BE49-F238E27FC236}">
                  <a16:creationId xmlns:a16="http://schemas.microsoft.com/office/drawing/2014/main" id="{40B097AD-46D8-48EC-BF25-52EF7B450E75}"/>
                </a:ext>
              </a:extLst>
            </p:cNvPr>
            <p:cNvSpPr txBox="1">
              <a:spLocks/>
            </p:cNvSpPr>
            <p:nvPr/>
          </p:nvSpPr>
          <p:spPr>
            <a:xfrm>
              <a:off x="113509" y="125384"/>
              <a:ext cx="619125" cy="618276"/>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P</a:t>
              </a:r>
            </a:p>
          </p:txBody>
        </p:sp>
        <p:grpSp>
          <p:nvGrpSpPr>
            <p:cNvPr id="31" name="グループ化 30">
              <a:extLst>
                <a:ext uri="{FF2B5EF4-FFF2-40B4-BE49-F238E27FC236}">
                  <a16:creationId xmlns:a16="http://schemas.microsoft.com/office/drawing/2014/main" id="{A7940E54-B8E9-4529-8DD8-DB247CE44384}"/>
                </a:ext>
              </a:extLst>
            </p:cNvPr>
            <p:cNvGrpSpPr/>
            <p:nvPr/>
          </p:nvGrpSpPr>
          <p:grpSpPr>
            <a:xfrm>
              <a:off x="773909" y="125379"/>
              <a:ext cx="5035550" cy="814339"/>
              <a:chOff x="773909" y="125379"/>
              <a:chExt cx="5035550" cy="814339"/>
            </a:xfrm>
          </p:grpSpPr>
          <p:sp>
            <p:nvSpPr>
              <p:cNvPr id="32" name="字幕 2">
                <a:extLst>
                  <a:ext uri="{FF2B5EF4-FFF2-40B4-BE49-F238E27FC236}">
                    <a16:creationId xmlns:a16="http://schemas.microsoft.com/office/drawing/2014/main" id="{4E2C68D6-7DD1-4BBA-A499-286D67AA5EA3}"/>
                  </a:ext>
                </a:extLst>
              </p:cNvPr>
              <p:cNvSpPr txBox="1">
                <a:spLocks/>
              </p:cNvSpPr>
              <p:nvPr/>
            </p:nvSpPr>
            <p:spPr>
              <a:xfrm>
                <a:off x="773909" y="125381"/>
                <a:ext cx="619125" cy="618276"/>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A</a:t>
                </a:r>
              </a:p>
            </p:txBody>
          </p:sp>
          <p:sp>
            <p:nvSpPr>
              <p:cNvPr id="33" name="字幕 2">
                <a:extLst>
                  <a:ext uri="{FF2B5EF4-FFF2-40B4-BE49-F238E27FC236}">
                    <a16:creationId xmlns:a16="http://schemas.microsoft.com/office/drawing/2014/main" id="{B6A367EF-BAD2-42CD-9257-8C0132ECF927}"/>
                  </a:ext>
                </a:extLst>
              </p:cNvPr>
              <p:cNvSpPr txBox="1">
                <a:spLocks/>
              </p:cNvSpPr>
              <p:nvPr/>
            </p:nvSpPr>
            <p:spPr>
              <a:xfrm>
                <a:off x="1434309" y="125384"/>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C  </a:t>
                </a:r>
              </a:p>
            </p:txBody>
          </p:sp>
          <p:sp>
            <p:nvSpPr>
              <p:cNvPr id="34" name="字幕 2">
                <a:extLst>
                  <a:ext uri="{FF2B5EF4-FFF2-40B4-BE49-F238E27FC236}">
                    <a16:creationId xmlns:a16="http://schemas.microsoft.com/office/drawing/2014/main" id="{E99BB599-F87E-4A2A-B1AA-3B605265982D}"/>
                  </a:ext>
                </a:extLst>
              </p:cNvPr>
              <p:cNvSpPr txBox="1">
                <a:spLocks/>
              </p:cNvSpPr>
              <p:nvPr/>
            </p:nvSpPr>
            <p:spPr>
              <a:xfrm>
                <a:off x="2094709" y="125380"/>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N</a:t>
                </a:r>
              </a:p>
            </p:txBody>
          </p:sp>
          <p:sp>
            <p:nvSpPr>
              <p:cNvPr id="35" name="字幕 2">
                <a:extLst>
                  <a:ext uri="{FF2B5EF4-FFF2-40B4-BE49-F238E27FC236}">
                    <a16:creationId xmlns:a16="http://schemas.microsoft.com/office/drawing/2014/main" id="{15C3F26D-A872-4607-B325-B5135E77AC6B}"/>
                  </a:ext>
                </a:extLst>
              </p:cNvPr>
              <p:cNvSpPr txBox="1">
                <a:spLocks/>
              </p:cNvSpPr>
              <p:nvPr/>
            </p:nvSpPr>
            <p:spPr>
              <a:xfrm>
                <a:off x="2744791" y="125380"/>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e</a:t>
                </a:r>
              </a:p>
            </p:txBody>
          </p:sp>
          <p:sp>
            <p:nvSpPr>
              <p:cNvPr id="36" name="字幕 2">
                <a:extLst>
                  <a:ext uri="{FF2B5EF4-FFF2-40B4-BE49-F238E27FC236}">
                    <a16:creationId xmlns:a16="http://schemas.microsoft.com/office/drawing/2014/main" id="{EE17F480-12BA-4477-A24B-9998E6458F4C}"/>
                  </a:ext>
                </a:extLst>
              </p:cNvPr>
              <p:cNvSpPr txBox="1">
                <a:spLocks/>
              </p:cNvSpPr>
              <p:nvPr/>
            </p:nvSpPr>
            <p:spPr>
              <a:xfrm>
                <a:off x="3405191" y="125379"/>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w</a:t>
                </a:r>
              </a:p>
            </p:txBody>
          </p:sp>
          <p:sp>
            <p:nvSpPr>
              <p:cNvPr id="37" name="字幕 2">
                <a:extLst>
                  <a:ext uri="{FF2B5EF4-FFF2-40B4-BE49-F238E27FC236}">
                    <a16:creationId xmlns:a16="http://schemas.microsoft.com/office/drawing/2014/main" id="{FE33FC18-705E-48D7-9111-B7473B174B92}"/>
                  </a:ext>
                </a:extLst>
              </p:cNvPr>
              <p:cNvSpPr txBox="1">
                <a:spLocks/>
              </p:cNvSpPr>
              <p:nvPr/>
            </p:nvSpPr>
            <p:spPr>
              <a:xfrm>
                <a:off x="4075909" y="125379"/>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S</a:t>
                </a:r>
              </a:p>
            </p:txBody>
          </p:sp>
          <p:sp>
            <p:nvSpPr>
              <p:cNvPr id="38" name="字幕 2">
                <a:extLst>
                  <a:ext uri="{FF2B5EF4-FFF2-40B4-BE49-F238E27FC236}">
                    <a16:creationId xmlns:a16="http://schemas.microsoft.com/office/drawing/2014/main" id="{340DA062-3D12-4896-AB06-BECFB4BD2371}"/>
                  </a:ext>
                </a:extLst>
              </p:cNvPr>
              <p:cNvSpPr txBox="1">
                <a:spLocks/>
              </p:cNvSpPr>
              <p:nvPr/>
            </p:nvSpPr>
            <p:spPr>
              <a:xfrm>
                <a:off x="4746628" y="198824"/>
                <a:ext cx="1062831" cy="740894"/>
              </a:xfrm>
              <a:prstGeom prst="rect">
                <a:avLst/>
              </a:prstGeom>
              <a:ln>
                <a:noFill/>
              </a:ln>
            </p:spPr>
            <p:txBody>
              <a:bodyPr vert="horz" lIns="74295" tIns="37148" rIns="74295" bIns="37148"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1950" dirty="0"/>
                  <a:t>Vol.5</a:t>
                </a:r>
              </a:p>
            </p:txBody>
          </p:sp>
        </p:grpSp>
      </p:grpSp>
      <p:grpSp>
        <p:nvGrpSpPr>
          <p:cNvPr id="3" name="グループ化 2">
            <a:extLst>
              <a:ext uri="{FF2B5EF4-FFF2-40B4-BE49-F238E27FC236}">
                <a16:creationId xmlns:a16="http://schemas.microsoft.com/office/drawing/2014/main" id="{20F7D5BE-47C8-4FF9-8AAC-72C4CA17A437}"/>
              </a:ext>
            </a:extLst>
          </p:cNvPr>
          <p:cNvGrpSpPr/>
          <p:nvPr/>
        </p:nvGrpSpPr>
        <p:grpSpPr>
          <a:xfrm>
            <a:off x="3153000" y="-1134665"/>
            <a:ext cx="4953000" cy="579567"/>
            <a:chOff x="171400" y="1065227"/>
            <a:chExt cx="4953000" cy="579567"/>
          </a:xfrm>
        </p:grpSpPr>
        <p:sp>
          <p:nvSpPr>
            <p:cNvPr id="62" name="正方形/長方形 61">
              <a:extLst>
                <a:ext uri="{FF2B5EF4-FFF2-40B4-BE49-F238E27FC236}">
                  <a16:creationId xmlns:a16="http://schemas.microsoft.com/office/drawing/2014/main" id="{1FCAA0A7-DD5C-4DAC-9A4D-9BB19EFC2F79}"/>
                </a:ext>
              </a:extLst>
            </p:cNvPr>
            <p:cNvSpPr/>
            <p:nvPr/>
          </p:nvSpPr>
          <p:spPr>
            <a:xfrm>
              <a:off x="171400" y="1071560"/>
              <a:ext cx="4953000" cy="553998"/>
            </a:xfrm>
            <a:prstGeom prst="rect">
              <a:avLst/>
            </a:prstGeom>
          </p:spPr>
          <p:txBody>
            <a:bodyPr wrap="square">
              <a:spAutoFit/>
            </a:bodyPr>
            <a:lstStyle/>
            <a:p>
              <a:r>
                <a:rPr lang="ja-JP" altLang="en-US" sz="1500" b="1" dirty="0">
                  <a:solidFill>
                    <a:schemeClr val="accent6">
                      <a:lumMod val="50000"/>
                    </a:schemeClr>
                  </a:solidFill>
                  <a:latin typeface="Meiryo UI" panose="020B0604030504040204" pitchFamily="50" charset="-128"/>
                  <a:ea typeface="Meiryo UI" panose="020B0604030504040204" pitchFamily="50" charset="-128"/>
                </a:rPr>
                <a:t>ようこそプロアクティブへ</a:t>
              </a:r>
              <a:endParaRPr lang="en-US" altLang="ja-JP" sz="1500" b="1" dirty="0">
                <a:solidFill>
                  <a:schemeClr val="accent6">
                    <a:lumMod val="50000"/>
                  </a:schemeClr>
                </a:solidFill>
                <a:latin typeface="Meiryo UI" panose="020B0604030504040204" pitchFamily="50" charset="-128"/>
                <a:ea typeface="Meiryo UI" panose="020B0604030504040204" pitchFamily="50" charset="-128"/>
              </a:endParaRPr>
            </a:p>
            <a:p>
              <a:r>
                <a:rPr lang="ja-JP" altLang="en-US" sz="1500" b="1" dirty="0">
                  <a:solidFill>
                    <a:schemeClr val="accent6">
                      <a:lumMod val="50000"/>
                    </a:schemeClr>
                  </a:solidFill>
                  <a:latin typeface="Meiryo UI" panose="020B0604030504040204" pitchFamily="50" charset="-128"/>
                  <a:ea typeface="Meiryo UI" panose="020B0604030504040204" pitchFamily="50" charset="-128"/>
                </a:rPr>
                <a:t>新しい仲間をご紹介します！</a:t>
              </a:r>
            </a:p>
          </p:txBody>
        </p:sp>
        <p:pic>
          <p:nvPicPr>
            <p:cNvPr id="64" name="図 63" descr="アイコン&#10;&#10;自動的に生成された説明">
              <a:extLst>
                <a:ext uri="{FF2B5EF4-FFF2-40B4-BE49-F238E27FC236}">
                  <a16:creationId xmlns:a16="http://schemas.microsoft.com/office/drawing/2014/main" id="{BD3A59DB-8277-4100-AC32-C02A6450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987" y="1065227"/>
              <a:ext cx="579567" cy="579567"/>
            </a:xfrm>
            <a:prstGeom prst="rect">
              <a:avLst/>
            </a:prstGeom>
          </p:spPr>
        </p:pic>
      </p:grpSp>
      <p:sp>
        <p:nvSpPr>
          <p:cNvPr id="67" name="四角形: 角を丸くする 66">
            <a:extLst>
              <a:ext uri="{FF2B5EF4-FFF2-40B4-BE49-F238E27FC236}">
                <a16:creationId xmlns:a16="http://schemas.microsoft.com/office/drawing/2014/main" id="{3B2BB970-3381-4FC3-89AE-5DE209C58D74}"/>
              </a:ext>
            </a:extLst>
          </p:cNvPr>
          <p:cNvSpPr/>
          <p:nvPr/>
        </p:nvSpPr>
        <p:spPr>
          <a:xfrm>
            <a:off x="5792507" y="383154"/>
            <a:ext cx="3999984" cy="3088114"/>
          </a:xfrm>
          <a:prstGeom prst="roundRect">
            <a:avLst>
              <a:gd name="adj" fmla="val 1238"/>
            </a:avLst>
          </a:prstGeom>
          <a:solidFill>
            <a:schemeClr val="bg1"/>
          </a:solidFill>
          <a:ln>
            <a:solidFill>
              <a:srgbClr val="B4C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rgbClr val="D9FFF5"/>
                </a:solidFill>
              </a:ln>
              <a:solidFill>
                <a:schemeClr val="bg1"/>
              </a:solidFill>
            </a:endParaRPr>
          </a:p>
        </p:txBody>
      </p:sp>
      <p:sp>
        <p:nvSpPr>
          <p:cNvPr id="65" name="正方形/長方形 64">
            <a:extLst>
              <a:ext uri="{FF2B5EF4-FFF2-40B4-BE49-F238E27FC236}">
                <a16:creationId xmlns:a16="http://schemas.microsoft.com/office/drawing/2014/main" id="{C5D0FE28-5442-4462-9725-3C8D822AF7F5}"/>
              </a:ext>
            </a:extLst>
          </p:cNvPr>
          <p:cNvSpPr/>
          <p:nvPr/>
        </p:nvSpPr>
        <p:spPr>
          <a:xfrm>
            <a:off x="1396950" y="-755787"/>
            <a:ext cx="2501900" cy="246221"/>
          </a:xfrm>
          <a:prstGeom prst="rect">
            <a:avLst/>
          </a:prstGeom>
        </p:spPr>
        <p:txBody>
          <a:bodyPr wrap="square">
            <a:spAutoFit/>
          </a:bodyPr>
          <a:lstStyle/>
          <a:p>
            <a:r>
              <a:rPr lang="ja-JP" altLang="en-US" sz="1000" b="1" dirty="0">
                <a:solidFill>
                  <a:schemeClr val="accent6">
                    <a:lumMod val="50000"/>
                  </a:schemeClr>
                </a:solidFill>
                <a:latin typeface="Meiryo UI" panose="020B0604030504040204" pitchFamily="50" charset="-128"/>
                <a:ea typeface="Meiryo UI" panose="020B0604030504040204" pitchFamily="50" charset="-128"/>
              </a:rPr>
              <a:t>（～</a:t>
            </a:r>
            <a:r>
              <a:rPr lang="en-US" altLang="ja-JP" sz="1000" b="1" dirty="0">
                <a:solidFill>
                  <a:schemeClr val="accent6">
                    <a:lumMod val="50000"/>
                  </a:schemeClr>
                </a:solidFill>
                <a:latin typeface="Meiryo UI" panose="020B0604030504040204" pitchFamily="50" charset="-128"/>
                <a:ea typeface="Meiryo UI" panose="020B0604030504040204" pitchFamily="50" charset="-128"/>
              </a:rPr>
              <a:t>2021/12</a:t>
            </a:r>
            <a:r>
              <a:rPr lang="ja-JP" altLang="en-US" sz="1000" b="1" dirty="0">
                <a:solidFill>
                  <a:schemeClr val="accent6">
                    <a:lumMod val="50000"/>
                  </a:schemeClr>
                </a:solidFill>
                <a:latin typeface="Meiryo UI" panose="020B0604030504040204" pitchFamily="50" charset="-128"/>
                <a:ea typeface="Meiryo UI" panose="020B0604030504040204" pitchFamily="50" charset="-128"/>
              </a:rPr>
              <a:t>入社）</a:t>
            </a:r>
            <a:endParaRPr lang="en-US" altLang="ja-JP" sz="1000" b="1" dirty="0">
              <a:solidFill>
                <a:schemeClr val="accent6">
                  <a:lumMod val="50000"/>
                </a:schemeClr>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3713498D-40A6-4A60-BB6D-CCA3B52107FA}"/>
              </a:ext>
            </a:extLst>
          </p:cNvPr>
          <p:cNvSpPr/>
          <p:nvPr/>
        </p:nvSpPr>
        <p:spPr>
          <a:xfrm>
            <a:off x="5864684" y="132152"/>
            <a:ext cx="2593521" cy="544828"/>
          </a:xfrm>
          <a:prstGeom prst="rect">
            <a:avLst/>
          </a:prstGeom>
          <a:solidFill>
            <a:schemeClr val="bg1"/>
          </a:solidFill>
          <a:ln>
            <a:solidFill>
              <a:schemeClr val="tx1"/>
            </a:solidFill>
          </a:ln>
          <a:effectLst>
            <a:outerShdw blurRad="50800" dist="63500" dir="252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4D4D4D"/>
                </a:solidFill>
              </a:rPr>
              <a:t>既存社員インタビュー</a:t>
            </a:r>
          </a:p>
        </p:txBody>
      </p:sp>
      <p:sp>
        <p:nvSpPr>
          <p:cNvPr id="68" name="フローチャート: 結合子 67">
            <a:extLst>
              <a:ext uri="{FF2B5EF4-FFF2-40B4-BE49-F238E27FC236}">
                <a16:creationId xmlns:a16="http://schemas.microsoft.com/office/drawing/2014/main" id="{B3C926D7-18C1-42A0-B5C1-37615AFD946A}"/>
              </a:ext>
            </a:extLst>
          </p:cNvPr>
          <p:cNvSpPr/>
          <p:nvPr/>
        </p:nvSpPr>
        <p:spPr>
          <a:xfrm>
            <a:off x="4353660" y="6462903"/>
            <a:ext cx="438750" cy="43875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6" name="四角形: 角を丸くする 5">
            <a:extLst>
              <a:ext uri="{FF2B5EF4-FFF2-40B4-BE49-F238E27FC236}">
                <a16:creationId xmlns:a16="http://schemas.microsoft.com/office/drawing/2014/main" id="{4292D6B0-AD05-4A93-B28A-E0A336A21710}"/>
              </a:ext>
            </a:extLst>
          </p:cNvPr>
          <p:cNvSpPr/>
          <p:nvPr/>
        </p:nvSpPr>
        <p:spPr>
          <a:xfrm>
            <a:off x="113509" y="952855"/>
            <a:ext cx="5570544" cy="5636537"/>
          </a:xfrm>
          <a:prstGeom prst="roundRect">
            <a:avLst>
              <a:gd name="adj" fmla="val 2534"/>
            </a:avLst>
          </a:prstGeom>
          <a:solidFill>
            <a:schemeClr val="bg1"/>
          </a:soli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dirty="0"/>
          </a:p>
        </p:txBody>
      </p:sp>
      <p:sp>
        <p:nvSpPr>
          <p:cNvPr id="39" name="字幕 2">
            <a:extLst>
              <a:ext uri="{FF2B5EF4-FFF2-40B4-BE49-F238E27FC236}">
                <a16:creationId xmlns:a16="http://schemas.microsoft.com/office/drawing/2014/main" id="{AA634246-CF3A-444B-B3E7-0A913914C7A1}"/>
              </a:ext>
            </a:extLst>
          </p:cNvPr>
          <p:cNvSpPr txBox="1">
            <a:spLocks/>
          </p:cNvSpPr>
          <p:nvPr/>
        </p:nvSpPr>
        <p:spPr>
          <a:xfrm>
            <a:off x="1057618" y="1693141"/>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en-US" altLang="ja-JP" sz="800" dirty="0">
                <a:latin typeface="Meiryo UI" panose="020B0604030504040204" pitchFamily="50" charset="-128"/>
                <a:ea typeface="Meiryo UI" panose="020B0604030504040204" pitchFamily="50" charset="-128"/>
              </a:rPr>
              <a:t>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2" name="正方形/長方形 1">
            <a:extLst>
              <a:ext uri="{FF2B5EF4-FFF2-40B4-BE49-F238E27FC236}">
                <a16:creationId xmlns:a16="http://schemas.microsoft.com/office/drawing/2014/main" id="{13B053E7-115F-4EC5-922A-7CC31EA0BC85}"/>
              </a:ext>
            </a:extLst>
          </p:cNvPr>
          <p:cNvSpPr/>
          <p:nvPr/>
        </p:nvSpPr>
        <p:spPr>
          <a:xfrm>
            <a:off x="147127" y="2853369"/>
            <a:ext cx="2472254" cy="830997"/>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2" name="字幕 2">
            <a:extLst>
              <a:ext uri="{FF2B5EF4-FFF2-40B4-BE49-F238E27FC236}">
                <a16:creationId xmlns:a16="http://schemas.microsoft.com/office/drawing/2014/main" id="{C96CBAFA-FA48-46F7-8407-DF84785D9FDE}"/>
              </a:ext>
            </a:extLst>
          </p:cNvPr>
          <p:cNvSpPr txBox="1">
            <a:spLocks/>
          </p:cNvSpPr>
          <p:nvPr/>
        </p:nvSpPr>
        <p:spPr>
          <a:xfrm>
            <a:off x="3937879" y="1699709"/>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熊本県</a:t>
            </a:r>
            <a:endParaRPr lang="en-US" altLang="ja-JP" sz="800" dirty="0">
              <a:latin typeface="Meiryo UI" panose="020B0604030504040204" pitchFamily="50" charset="-128"/>
              <a:ea typeface="Meiryo UI" panose="020B0604030504040204" pitchFamily="50" charset="-128"/>
            </a:endParaRPr>
          </a:p>
          <a:p>
            <a:pPr algn="l"/>
            <a:r>
              <a:rPr lang="en-US" altLang="ja-JP" sz="800" dirty="0">
                <a:latin typeface="Meiryo UI" panose="020B0604030504040204" pitchFamily="50" charset="-128"/>
                <a:ea typeface="Meiryo UI" panose="020B0604030504040204" pitchFamily="50" charset="-128"/>
              </a:rPr>
              <a:t>6/12</a:t>
            </a:r>
          </a:p>
        </p:txBody>
      </p:sp>
      <p:sp>
        <p:nvSpPr>
          <p:cNvPr id="44" name="正方形/長方形 43">
            <a:extLst>
              <a:ext uri="{FF2B5EF4-FFF2-40B4-BE49-F238E27FC236}">
                <a16:creationId xmlns:a16="http://schemas.microsoft.com/office/drawing/2014/main" id="{700EE1E3-F96C-4FAB-A483-39CA70363006}"/>
              </a:ext>
            </a:extLst>
          </p:cNvPr>
          <p:cNvSpPr/>
          <p:nvPr/>
        </p:nvSpPr>
        <p:spPr>
          <a:xfrm>
            <a:off x="2849878" y="2800198"/>
            <a:ext cx="2551323" cy="830997"/>
          </a:xfrm>
          <a:prstGeom prst="rect">
            <a:avLst/>
          </a:prstGeom>
        </p:spPr>
        <p:txBody>
          <a:bodyPr wrap="square">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5" name="字幕 2">
            <a:extLst>
              <a:ext uri="{FF2B5EF4-FFF2-40B4-BE49-F238E27FC236}">
                <a16:creationId xmlns:a16="http://schemas.microsoft.com/office/drawing/2014/main" id="{DB896FAE-5618-4BD4-91D1-D505CECE7EE0}"/>
              </a:ext>
            </a:extLst>
          </p:cNvPr>
          <p:cNvSpPr txBox="1">
            <a:spLocks/>
          </p:cNvSpPr>
          <p:nvPr/>
        </p:nvSpPr>
        <p:spPr>
          <a:xfrm>
            <a:off x="1235534" y="4560123"/>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48" name="正方形/長方形 47">
            <a:extLst>
              <a:ext uri="{FF2B5EF4-FFF2-40B4-BE49-F238E27FC236}">
                <a16:creationId xmlns:a16="http://schemas.microsoft.com/office/drawing/2014/main" id="{6EA66A47-7279-4976-BBBD-2C8673391A2F}"/>
              </a:ext>
            </a:extLst>
          </p:cNvPr>
          <p:cNvSpPr/>
          <p:nvPr/>
        </p:nvSpPr>
        <p:spPr>
          <a:xfrm>
            <a:off x="156473" y="5618769"/>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9" name="字幕 2">
            <a:extLst>
              <a:ext uri="{FF2B5EF4-FFF2-40B4-BE49-F238E27FC236}">
                <a16:creationId xmlns:a16="http://schemas.microsoft.com/office/drawing/2014/main" id="{8BCE60CF-35CF-4E2E-BB6C-546B237A7BA0}"/>
              </a:ext>
            </a:extLst>
          </p:cNvPr>
          <p:cNvSpPr txBox="1">
            <a:spLocks/>
          </p:cNvSpPr>
          <p:nvPr/>
        </p:nvSpPr>
        <p:spPr>
          <a:xfrm>
            <a:off x="3890359" y="4480588"/>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51" name="正方形/長方形 50">
            <a:extLst>
              <a:ext uri="{FF2B5EF4-FFF2-40B4-BE49-F238E27FC236}">
                <a16:creationId xmlns:a16="http://schemas.microsoft.com/office/drawing/2014/main" id="{95442E87-BAAD-4C9B-BB7F-AE25B95FC342}"/>
              </a:ext>
            </a:extLst>
          </p:cNvPr>
          <p:cNvSpPr/>
          <p:nvPr/>
        </p:nvSpPr>
        <p:spPr>
          <a:xfrm>
            <a:off x="2811298" y="5539234"/>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grpSp>
        <p:nvGrpSpPr>
          <p:cNvPr id="52" name="グループ化 51">
            <a:extLst>
              <a:ext uri="{FF2B5EF4-FFF2-40B4-BE49-F238E27FC236}">
                <a16:creationId xmlns:a16="http://schemas.microsoft.com/office/drawing/2014/main" id="{05FC5C73-6EA9-4F10-A826-C4427976D989}"/>
              </a:ext>
            </a:extLst>
          </p:cNvPr>
          <p:cNvGrpSpPr/>
          <p:nvPr/>
        </p:nvGrpSpPr>
        <p:grpSpPr>
          <a:xfrm>
            <a:off x="186273" y="997931"/>
            <a:ext cx="4953000" cy="579567"/>
            <a:chOff x="171400" y="1065227"/>
            <a:chExt cx="4953000" cy="579567"/>
          </a:xfrm>
        </p:grpSpPr>
        <p:sp>
          <p:nvSpPr>
            <p:cNvPr id="53" name="正方形/長方形 52">
              <a:extLst>
                <a:ext uri="{FF2B5EF4-FFF2-40B4-BE49-F238E27FC236}">
                  <a16:creationId xmlns:a16="http://schemas.microsoft.com/office/drawing/2014/main" id="{CF5A38C0-3573-4669-8639-081A6E2140AD}"/>
                </a:ext>
              </a:extLst>
            </p:cNvPr>
            <p:cNvSpPr/>
            <p:nvPr/>
          </p:nvSpPr>
          <p:spPr>
            <a:xfrm>
              <a:off x="171400" y="1071560"/>
              <a:ext cx="4953000" cy="553998"/>
            </a:xfrm>
            <a:prstGeom prst="rect">
              <a:avLst/>
            </a:prstGeom>
          </p:spPr>
          <p:txBody>
            <a:bodyPr wrap="square">
              <a:spAutoFit/>
            </a:bodyPr>
            <a:lstStyle/>
            <a:p>
              <a:r>
                <a:rPr lang="ja-JP" altLang="en-US" sz="1500" b="1" dirty="0">
                  <a:latin typeface="Meiryo UI" panose="020B0604030504040204" pitchFamily="50" charset="-128"/>
                  <a:ea typeface="Meiryo UI" panose="020B0604030504040204" pitchFamily="50" charset="-128"/>
                </a:rPr>
                <a:t>ようこそプロアクティブへ</a:t>
              </a:r>
              <a:endParaRPr lang="en-US" altLang="ja-JP" sz="1500" b="1" dirty="0">
                <a:latin typeface="Meiryo UI" panose="020B0604030504040204" pitchFamily="50" charset="-128"/>
                <a:ea typeface="Meiryo UI" panose="020B0604030504040204" pitchFamily="50" charset="-128"/>
              </a:endParaRPr>
            </a:p>
            <a:p>
              <a:r>
                <a:rPr lang="ja-JP" altLang="en-US" sz="1500" b="1" dirty="0">
                  <a:latin typeface="Meiryo UI" panose="020B0604030504040204" pitchFamily="50" charset="-128"/>
                  <a:ea typeface="Meiryo UI" panose="020B0604030504040204" pitchFamily="50" charset="-128"/>
                </a:rPr>
                <a:t>新しい仲間をご紹介します！</a:t>
              </a:r>
            </a:p>
          </p:txBody>
        </p:sp>
        <p:pic>
          <p:nvPicPr>
            <p:cNvPr id="54" name="図 53" descr="アイコン&#10;&#10;自動的に生成された説明">
              <a:extLst>
                <a:ext uri="{FF2B5EF4-FFF2-40B4-BE49-F238E27FC236}">
                  <a16:creationId xmlns:a16="http://schemas.microsoft.com/office/drawing/2014/main" id="{11BEB017-2E5E-4B45-A68C-573D2214C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987" y="1065227"/>
              <a:ext cx="579567" cy="579567"/>
            </a:xfrm>
            <a:prstGeom prst="rect">
              <a:avLst/>
            </a:prstGeom>
          </p:spPr>
        </p:pic>
      </p:grpSp>
    </p:spTree>
    <p:extLst>
      <p:ext uri="{BB962C8B-B14F-4D97-AF65-F5344CB8AC3E}">
        <p14:creationId xmlns:p14="http://schemas.microsoft.com/office/powerpoint/2010/main" val="382234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4292D6B0-AD05-4A93-B28A-E0A336A21710}"/>
              </a:ext>
            </a:extLst>
          </p:cNvPr>
          <p:cNvSpPr/>
          <p:nvPr/>
        </p:nvSpPr>
        <p:spPr>
          <a:xfrm>
            <a:off x="80698" y="810479"/>
            <a:ext cx="5570544" cy="5814211"/>
          </a:xfrm>
          <a:prstGeom prst="roundRect">
            <a:avLst>
              <a:gd name="adj" fmla="val 2534"/>
            </a:avLst>
          </a:prstGeom>
          <a:solidFill>
            <a:srgbClr val="FFF2CC">
              <a:alpha val="23922"/>
            </a:srgbClr>
          </a:soli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dirty="0"/>
          </a:p>
        </p:txBody>
      </p:sp>
      <p:sp>
        <p:nvSpPr>
          <p:cNvPr id="12" name="フローチャート: 結合子 11">
            <a:extLst>
              <a:ext uri="{FF2B5EF4-FFF2-40B4-BE49-F238E27FC236}">
                <a16:creationId xmlns:a16="http://schemas.microsoft.com/office/drawing/2014/main" id="{222E743F-94E5-4BC1-9F7E-18C9A66E3484}"/>
              </a:ext>
            </a:extLst>
          </p:cNvPr>
          <p:cNvSpPr/>
          <p:nvPr/>
        </p:nvSpPr>
        <p:spPr>
          <a:xfrm>
            <a:off x="1573092" y="6185940"/>
            <a:ext cx="438750" cy="43875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13" name="フローチャート: 結合子 12">
            <a:extLst>
              <a:ext uri="{FF2B5EF4-FFF2-40B4-BE49-F238E27FC236}">
                <a16:creationId xmlns:a16="http://schemas.microsoft.com/office/drawing/2014/main" id="{35EC39CC-4057-4783-9136-AC09C76DF7EE}"/>
              </a:ext>
            </a:extLst>
          </p:cNvPr>
          <p:cNvSpPr/>
          <p:nvPr/>
        </p:nvSpPr>
        <p:spPr>
          <a:xfrm>
            <a:off x="5150489" y="4192598"/>
            <a:ext cx="731250" cy="73125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15" name="フローチャート: 結合子 14">
            <a:extLst>
              <a:ext uri="{FF2B5EF4-FFF2-40B4-BE49-F238E27FC236}">
                <a16:creationId xmlns:a16="http://schemas.microsoft.com/office/drawing/2014/main" id="{46FFA22D-921D-4D10-AEA3-0175BF08156E}"/>
              </a:ext>
            </a:extLst>
          </p:cNvPr>
          <p:cNvSpPr/>
          <p:nvPr/>
        </p:nvSpPr>
        <p:spPr>
          <a:xfrm>
            <a:off x="-566392" y="5979281"/>
            <a:ext cx="1170000" cy="117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17" name="フローチャート: 結合子 16">
            <a:extLst>
              <a:ext uri="{FF2B5EF4-FFF2-40B4-BE49-F238E27FC236}">
                <a16:creationId xmlns:a16="http://schemas.microsoft.com/office/drawing/2014/main" id="{C6E93A89-46B7-4B90-BAFB-66BDFAC76C3F}"/>
              </a:ext>
            </a:extLst>
          </p:cNvPr>
          <p:cNvSpPr/>
          <p:nvPr/>
        </p:nvSpPr>
        <p:spPr>
          <a:xfrm>
            <a:off x="-514463" y="2099598"/>
            <a:ext cx="877500" cy="878195"/>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1" name="フローチャート: 結合子 20">
            <a:extLst>
              <a:ext uri="{FF2B5EF4-FFF2-40B4-BE49-F238E27FC236}">
                <a16:creationId xmlns:a16="http://schemas.microsoft.com/office/drawing/2014/main" id="{6C1C8B12-65D8-48E6-8B2D-678B571D560D}"/>
              </a:ext>
            </a:extLst>
          </p:cNvPr>
          <p:cNvSpPr/>
          <p:nvPr/>
        </p:nvSpPr>
        <p:spPr>
          <a:xfrm>
            <a:off x="-292500" y="3389787"/>
            <a:ext cx="585000" cy="585000"/>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47" name="フリーフォーム: 図形 46">
            <a:extLst>
              <a:ext uri="{FF2B5EF4-FFF2-40B4-BE49-F238E27FC236}">
                <a16:creationId xmlns:a16="http://schemas.microsoft.com/office/drawing/2014/main" id="{665F715A-4EF6-49A4-9AE7-33508098AF4C}"/>
              </a:ext>
            </a:extLst>
          </p:cNvPr>
          <p:cNvSpPr/>
          <p:nvPr/>
        </p:nvSpPr>
        <p:spPr>
          <a:xfrm>
            <a:off x="4869453" y="2238090"/>
            <a:ext cx="438750" cy="438750"/>
          </a:xfrm>
          <a:custGeom>
            <a:avLst/>
            <a:gdLst>
              <a:gd name="connsiteX0" fmla="*/ 219375 w 438750"/>
              <a:gd name="connsiteY0" fmla="*/ 0 h 438750"/>
              <a:gd name="connsiteX1" fmla="*/ 243385 w 438750"/>
              <a:gd name="connsiteY1" fmla="*/ 2421 h 438750"/>
              <a:gd name="connsiteX2" fmla="*/ 243385 w 438750"/>
              <a:gd name="connsiteY2" fmla="*/ 2422 h 438750"/>
              <a:gd name="connsiteX3" fmla="*/ 263587 w 438750"/>
              <a:gd name="connsiteY3" fmla="*/ 4458 h 438750"/>
              <a:gd name="connsiteX4" fmla="*/ 438750 w 438750"/>
              <a:gd name="connsiteY4" fmla="*/ 219376 h 438750"/>
              <a:gd name="connsiteX5" fmla="*/ 263587 w 438750"/>
              <a:gd name="connsiteY5" fmla="*/ 434294 h 438750"/>
              <a:gd name="connsiteX6" fmla="*/ 243385 w 438750"/>
              <a:gd name="connsiteY6" fmla="*/ 436331 h 438750"/>
              <a:gd name="connsiteX7" fmla="*/ 243385 w 438750"/>
              <a:gd name="connsiteY7" fmla="*/ 436330 h 438750"/>
              <a:gd name="connsiteX8" fmla="*/ 219375 w 438750"/>
              <a:gd name="connsiteY8" fmla="*/ 438750 h 438750"/>
              <a:gd name="connsiteX9" fmla="*/ 0 w 438750"/>
              <a:gd name="connsiteY9" fmla="*/ 219375 h 438750"/>
              <a:gd name="connsiteX10" fmla="*/ 219375 w 438750"/>
              <a:gd name="connsiteY10"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750" h="438750">
                <a:moveTo>
                  <a:pt x="219375" y="0"/>
                </a:moveTo>
                <a:lnTo>
                  <a:pt x="243385" y="2421"/>
                </a:lnTo>
                <a:lnTo>
                  <a:pt x="243385" y="2422"/>
                </a:lnTo>
                <a:lnTo>
                  <a:pt x="263587" y="4458"/>
                </a:lnTo>
                <a:cubicBezTo>
                  <a:pt x="363552" y="24914"/>
                  <a:pt x="438750" y="113364"/>
                  <a:pt x="438750" y="219376"/>
                </a:cubicBezTo>
                <a:cubicBezTo>
                  <a:pt x="438750" y="325389"/>
                  <a:pt x="363552" y="413838"/>
                  <a:pt x="263587" y="434294"/>
                </a:cubicBezTo>
                <a:lnTo>
                  <a:pt x="243385" y="436331"/>
                </a:lnTo>
                <a:lnTo>
                  <a:pt x="243385" y="436330"/>
                </a:lnTo>
                <a:lnTo>
                  <a:pt x="219375" y="438750"/>
                </a:lnTo>
                <a:cubicBezTo>
                  <a:pt x="98218" y="438750"/>
                  <a:pt x="0" y="340532"/>
                  <a:pt x="0" y="219375"/>
                </a:cubicBezTo>
                <a:cubicBezTo>
                  <a:pt x="0" y="98218"/>
                  <a:pt x="98218" y="0"/>
                  <a:pt x="219375" y="0"/>
                </a:cubicBezTo>
                <a:close/>
              </a:path>
            </a:pathLst>
          </a:cu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1463" dirty="0"/>
          </a:p>
        </p:txBody>
      </p:sp>
      <p:sp>
        <p:nvSpPr>
          <p:cNvPr id="41" name="フリーフォーム: 図形 40">
            <a:extLst>
              <a:ext uri="{FF2B5EF4-FFF2-40B4-BE49-F238E27FC236}">
                <a16:creationId xmlns:a16="http://schemas.microsoft.com/office/drawing/2014/main" id="{F8B93B74-A4E2-4FC7-A343-41F750DD8F52}"/>
              </a:ext>
            </a:extLst>
          </p:cNvPr>
          <p:cNvSpPr/>
          <p:nvPr/>
        </p:nvSpPr>
        <p:spPr>
          <a:xfrm>
            <a:off x="4898497" y="5206065"/>
            <a:ext cx="651778" cy="1199250"/>
          </a:xfrm>
          <a:custGeom>
            <a:avLst/>
            <a:gdLst>
              <a:gd name="connsiteX0" fmla="*/ 599625 w 651778"/>
              <a:gd name="connsiteY0" fmla="*/ 0 h 1199250"/>
              <a:gd name="connsiteX1" fmla="*/ 651778 w 651778"/>
              <a:gd name="connsiteY1" fmla="*/ 5258 h 1199250"/>
              <a:gd name="connsiteX2" fmla="*/ 651778 w 651778"/>
              <a:gd name="connsiteY2" fmla="*/ 1193993 h 1199250"/>
              <a:gd name="connsiteX3" fmla="*/ 599625 w 651778"/>
              <a:gd name="connsiteY3" fmla="*/ 1199250 h 1199250"/>
              <a:gd name="connsiteX4" fmla="*/ 0 w 651778"/>
              <a:gd name="connsiteY4" fmla="*/ 599625 h 1199250"/>
              <a:gd name="connsiteX5" fmla="*/ 599625 w 651778"/>
              <a:gd name="connsiteY5" fmla="*/ 0 h 11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778" h="1199250">
                <a:moveTo>
                  <a:pt x="599625" y="0"/>
                </a:moveTo>
                <a:lnTo>
                  <a:pt x="651778" y="5258"/>
                </a:lnTo>
                <a:lnTo>
                  <a:pt x="651778" y="1193993"/>
                </a:lnTo>
                <a:lnTo>
                  <a:pt x="599625" y="1199250"/>
                </a:lnTo>
                <a:cubicBezTo>
                  <a:pt x="268461" y="1199250"/>
                  <a:pt x="0" y="930789"/>
                  <a:pt x="0" y="599625"/>
                </a:cubicBezTo>
                <a:cubicBezTo>
                  <a:pt x="0" y="268461"/>
                  <a:pt x="268461" y="0"/>
                  <a:pt x="599625" y="0"/>
                </a:cubicBezTo>
                <a:close/>
              </a:path>
            </a:pathLst>
          </a:cu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sz="1463" dirty="0"/>
          </a:p>
        </p:txBody>
      </p:sp>
      <p:sp>
        <p:nvSpPr>
          <p:cNvPr id="23" name="フローチャート: 結合子 22">
            <a:extLst>
              <a:ext uri="{FF2B5EF4-FFF2-40B4-BE49-F238E27FC236}">
                <a16:creationId xmlns:a16="http://schemas.microsoft.com/office/drawing/2014/main" id="{159E7956-62B2-4D41-8E12-83AF60848CAA}"/>
              </a:ext>
            </a:extLst>
          </p:cNvPr>
          <p:cNvSpPr/>
          <p:nvPr/>
        </p:nvSpPr>
        <p:spPr>
          <a:xfrm>
            <a:off x="4819643" y="1274356"/>
            <a:ext cx="240037" cy="240037"/>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24" name="フローチャート: 結合子 23">
            <a:extLst>
              <a:ext uri="{FF2B5EF4-FFF2-40B4-BE49-F238E27FC236}">
                <a16:creationId xmlns:a16="http://schemas.microsoft.com/office/drawing/2014/main" id="{F3EF118A-CF30-45FA-9930-9D40098BAD84}"/>
              </a:ext>
            </a:extLst>
          </p:cNvPr>
          <p:cNvSpPr/>
          <p:nvPr/>
        </p:nvSpPr>
        <p:spPr>
          <a:xfrm>
            <a:off x="5278043" y="3623668"/>
            <a:ext cx="292500" cy="29250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sp>
        <p:nvSpPr>
          <p:cNvPr id="25" name="フローチャート: 結合子 24">
            <a:extLst>
              <a:ext uri="{FF2B5EF4-FFF2-40B4-BE49-F238E27FC236}">
                <a16:creationId xmlns:a16="http://schemas.microsoft.com/office/drawing/2014/main" id="{AAA8BDA3-6590-4B6F-86B0-8E00B76813C4}"/>
              </a:ext>
            </a:extLst>
          </p:cNvPr>
          <p:cNvSpPr/>
          <p:nvPr/>
        </p:nvSpPr>
        <p:spPr>
          <a:xfrm>
            <a:off x="2648326" y="6176196"/>
            <a:ext cx="292500" cy="2925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p>
        </p:txBody>
      </p:sp>
      <p:grpSp>
        <p:nvGrpSpPr>
          <p:cNvPr id="29" name="グループ化 28">
            <a:extLst>
              <a:ext uri="{FF2B5EF4-FFF2-40B4-BE49-F238E27FC236}">
                <a16:creationId xmlns:a16="http://schemas.microsoft.com/office/drawing/2014/main" id="{CABA53F9-2AD4-44FA-9F47-1F715CDD4370}"/>
              </a:ext>
            </a:extLst>
          </p:cNvPr>
          <p:cNvGrpSpPr/>
          <p:nvPr/>
        </p:nvGrpSpPr>
        <p:grpSpPr>
          <a:xfrm>
            <a:off x="113509" y="125379"/>
            <a:ext cx="5695950" cy="814339"/>
            <a:chOff x="113509" y="125379"/>
            <a:chExt cx="5695950" cy="814339"/>
          </a:xfrm>
        </p:grpSpPr>
        <p:sp>
          <p:nvSpPr>
            <p:cNvPr id="30" name="字幕 2">
              <a:extLst>
                <a:ext uri="{FF2B5EF4-FFF2-40B4-BE49-F238E27FC236}">
                  <a16:creationId xmlns:a16="http://schemas.microsoft.com/office/drawing/2014/main" id="{40B097AD-46D8-48EC-BF25-52EF7B450E75}"/>
                </a:ext>
              </a:extLst>
            </p:cNvPr>
            <p:cNvSpPr txBox="1">
              <a:spLocks/>
            </p:cNvSpPr>
            <p:nvPr/>
          </p:nvSpPr>
          <p:spPr>
            <a:xfrm>
              <a:off x="113509" y="125384"/>
              <a:ext cx="619125" cy="618276"/>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P</a:t>
              </a:r>
            </a:p>
          </p:txBody>
        </p:sp>
        <p:grpSp>
          <p:nvGrpSpPr>
            <p:cNvPr id="31" name="グループ化 30">
              <a:extLst>
                <a:ext uri="{FF2B5EF4-FFF2-40B4-BE49-F238E27FC236}">
                  <a16:creationId xmlns:a16="http://schemas.microsoft.com/office/drawing/2014/main" id="{A7940E54-B8E9-4529-8DD8-DB247CE44384}"/>
                </a:ext>
              </a:extLst>
            </p:cNvPr>
            <p:cNvGrpSpPr/>
            <p:nvPr/>
          </p:nvGrpSpPr>
          <p:grpSpPr>
            <a:xfrm>
              <a:off x="773909" y="125379"/>
              <a:ext cx="5035550" cy="814339"/>
              <a:chOff x="773909" y="125379"/>
              <a:chExt cx="5035550" cy="814339"/>
            </a:xfrm>
          </p:grpSpPr>
          <p:sp>
            <p:nvSpPr>
              <p:cNvPr id="32" name="字幕 2">
                <a:extLst>
                  <a:ext uri="{FF2B5EF4-FFF2-40B4-BE49-F238E27FC236}">
                    <a16:creationId xmlns:a16="http://schemas.microsoft.com/office/drawing/2014/main" id="{4E2C68D6-7DD1-4BBA-A499-286D67AA5EA3}"/>
                  </a:ext>
                </a:extLst>
              </p:cNvPr>
              <p:cNvSpPr txBox="1">
                <a:spLocks/>
              </p:cNvSpPr>
              <p:nvPr/>
            </p:nvSpPr>
            <p:spPr>
              <a:xfrm>
                <a:off x="773909" y="125381"/>
                <a:ext cx="619125" cy="618276"/>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A</a:t>
                </a:r>
              </a:p>
            </p:txBody>
          </p:sp>
          <p:sp>
            <p:nvSpPr>
              <p:cNvPr id="33" name="字幕 2">
                <a:extLst>
                  <a:ext uri="{FF2B5EF4-FFF2-40B4-BE49-F238E27FC236}">
                    <a16:creationId xmlns:a16="http://schemas.microsoft.com/office/drawing/2014/main" id="{B6A367EF-BAD2-42CD-9257-8C0132ECF927}"/>
                  </a:ext>
                </a:extLst>
              </p:cNvPr>
              <p:cNvSpPr txBox="1">
                <a:spLocks/>
              </p:cNvSpPr>
              <p:nvPr/>
            </p:nvSpPr>
            <p:spPr>
              <a:xfrm>
                <a:off x="1434309" y="125384"/>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C  </a:t>
                </a:r>
              </a:p>
            </p:txBody>
          </p:sp>
          <p:sp>
            <p:nvSpPr>
              <p:cNvPr id="34" name="字幕 2">
                <a:extLst>
                  <a:ext uri="{FF2B5EF4-FFF2-40B4-BE49-F238E27FC236}">
                    <a16:creationId xmlns:a16="http://schemas.microsoft.com/office/drawing/2014/main" id="{E99BB599-F87E-4A2A-B1AA-3B605265982D}"/>
                  </a:ext>
                </a:extLst>
              </p:cNvPr>
              <p:cNvSpPr txBox="1">
                <a:spLocks/>
              </p:cNvSpPr>
              <p:nvPr/>
            </p:nvSpPr>
            <p:spPr>
              <a:xfrm>
                <a:off x="2094709" y="125380"/>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N</a:t>
                </a:r>
              </a:p>
            </p:txBody>
          </p:sp>
          <p:sp>
            <p:nvSpPr>
              <p:cNvPr id="35" name="字幕 2">
                <a:extLst>
                  <a:ext uri="{FF2B5EF4-FFF2-40B4-BE49-F238E27FC236}">
                    <a16:creationId xmlns:a16="http://schemas.microsoft.com/office/drawing/2014/main" id="{15C3F26D-A872-4607-B325-B5135E77AC6B}"/>
                  </a:ext>
                </a:extLst>
              </p:cNvPr>
              <p:cNvSpPr txBox="1">
                <a:spLocks/>
              </p:cNvSpPr>
              <p:nvPr/>
            </p:nvSpPr>
            <p:spPr>
              <a:xfrm>
                <a:off x="2744791" y="125380"/>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e</a:t>
                </a:r>
              </a:p>
            </p:txBody>
          </p:sp>
          <p:sp>
            <p:nvSpPr>
              <p:cNvPr id="36" name="字幕 2">
                <a:extLst>
                  <a:ext uri="{FF2B5EF4-FFF2-40B4-BE49-F238E27FC236}">
                    <a16:creationId xmlns:a16="http://schemas.microsoft.com/office/drawing/2014/main" id="{EE17F480-12BA-4477-A24B-9998E6458F4C}"/>
                  </a:ext>
                </a:extLst>
              </p:cNvPr>
              <p:cNvSpPr txBox="1">
                <a:spLocks/>
              </p:cNvSpPr>
              <p:nvPr/>
            </p:nvSpPr>
            <p:spPr>
              <a:xfrm>
                <a:off x="3405191" y="125379"/>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w</a:t>
                </a:r>
              </a:p>
            </p:txBody>
          </p:sp>
          <p:sp>
            <p:nvSpPr>
              <p:cNvPr id="37" name="字幕 2">
                <a:extLst>
                  <a:ext uri="{FF2B5EF4-FFF2-40B4-BE49-F238E27FC236}">
                    <a16:creationId xmlns:a16="http://schemas.microsoft.com/office/drawing/2014/main" id="{FE33FC18-705E-48D7-9111-B7473B174B92}"/>
                  </a:ext>
                </a:extLst>
              </p:cNvPr>
              <p:cNvSpPr txBox="1">
                <a:spLocks/>
              </p:cNvSpPr>
              <p:nvPr/>
            </p:nvSpPr>
            <p:spPr>
              <a:xfrm>
                <a:off x="4075909" y="125379"/>
                <a:ext cx="619125" cy="618273"/>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S</a:t>
                </a:r>
              </a:p>
            </p:txBody>
          </p:sp>
          <p:sp>
            <p:nvSpPr>
              <p:cNvPr id="38" name="字幕 2">
                <a:extLst>
                  <a:ext uri="{FF2B5EF4-FFF2-40B4-BE49-F238E27FC236}">
                    <a16:creationId xmlns:a16="http://schemas.microsoft.com/office/drawing/2014/main" id="{340DA062-3D12-4896-AB06-BECFB4BD2371}"/>
                  </a:ext>
                </a:extLst>
              </p:cNvPr>
              <p:cNvSpPr txBox="1">
                <a:spLocks/>
              </p:cNvSpPr>
              <p:nvPr/>
            </p:nvSpPr>
            <p:spPr>
              <a:xfrm>
                <a:off x="4746628" y="198824"/>
                <a:ext cx="1062831" cy="740894"/>
              </a:xfrm>
              <a:prstGeom prst="rect">
                <a:avLst/>
              </a:prstGeom>
              <a:ln>
                <a:noFill/>
              </a:ln>
            </p:spPr>
            <p:txBody>
              <a:bodyPr vert="horz" lIns="74295" tIns="37148" rIns="74295" bIns="37148"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1950" dirty="0"/>
                  <a:t>Vol.5</a:t>
                </a:r>
              </a:p>
            </p:txBody>
          </p:sp>
        </p:grpSp>
      </p:grpSp>
      <p:sp>
        <p:nvSpPr>
          <p:cNvPr id="62" name="正方形/長方形 61">
            <a:extLst>
              <a:ext uri="{FF2B5EF4-FFF2-40B4-BE49-F238E27FC236}">
                <a16:creationId xmlns:a16="http://schemas.microsoft.com/office/drawing/2014/main" id="{1FCAA0A7-DD5C-4DAC-9A4D-9BB19EFC2F79}"/>
              </a:ext>
            </a:extLst>
          </p:cNvPr>
          <p:cNvSpPr/>
          <p:nvPr/>
        </p:nvSpPr>
        <p:spPr>
          <a:xfrm>
            <a:off x="171400" y="1071560"/>
            <a:ext cx="4953000" cy="646331"/>
          </a:xfrm>
          <a:prstGeom prst="rect">
            <a:avLst/>
          </a:prstGeom>
        </p:spPr>
        <p:txBody>
          <a:bodyPr wrap="square">
            <a:spAutoFit/>
          </a:bodyPr>
          <a:lstStyle/>
          <a:p>
            <a:r>
              <a:rPr lang="ja-JP" altLang="en-US" b="1" dirty="0">
                <a:solidFill>
                  <a:schemeClr val="accent6">
                    <a:lumMod val="50000"/>
                  </a:schemeClr>
                </a:solidFill>
                <a:latin typeface="Meiryo UI" panose="020B0604030504040204" pitchFamily="50" charset="-128"/>
                <a:ea typeface="Meiryo UI" panose="020B0604030504040204" pitchFamily="50" charset="-128"/>
              </a:rPr>
              <a:t>ようこそプロアクティブへ</a:t>
            </a:r>
            <a:endParaRPr lang="en-US" altLang="ja-JP" b="1" dirty="0">
              <a:solidFill>
                <a:schemeClr val="accent6">
                  <a:lumMod val="50000"/>
                </a:schemeClr>
              </a:solidFill>
              <a:latin typeface="Meiryo UI" panose="020B0604030504040204" pitchFamily="50" charset="-128"/>
              <a:ea typeface="Meiryo UI" panose="020B0604030504040204" pitchFamily="50" charset="-128"/>
            </a:endParaRPr>
          </a:p>
          <a:p>
            <a:r>
              <a:rPr lang="ja-JP" altLang="en-US" b="1" dirty="0">
                <a:solidFill>
                  <a:schemeClr val="accent6">
                    <a:lumMod val="50000"/>
                  </a:schemeClr>
                </a:solidFill>
                <a:latin typeface="Meiryo UI" panose="020B0604030504040204" pitchFamily="50" charset="-128"/>
                <a:ea typeface="Meiryo UI" panose="020B0604030504040204" pitchFamily="50" charset="-128"/>
              </a:rPr>
              <a:t>新しい仲間をご紹介します！</a:t>
            </a:r>
          </a:p>
        </p:txBody>
      </p:sp>
      <p:pic>
        <p:nvPicPr>
          <p:cNvPr id="64" name="図 63" descr="アイコン&#10;&#10;自動的に生成された説明">
            <a:extLst>
              <a:ext uri="{FF2B5EF4-FFF2-40B4-BE49-F238E27FC236}">
                <a16:creationId xmlns:a16="http://schemas.microsoft.com/office/drawing/2014/main" id="{BD3A59DB-8277-4100-AC32-C02A64508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926" y="1071139"/>
            <a:ext cx="687980" cy="687980"/>
          </a:xfrm>
          <a:prstGeom prst="rect">
            <a:avLst/>
          </a:prstGeom>
        </p:spPr>
      </p:pic>
      <p:sp>
        <p:nvSpPr>
          <p:cNvPr id="67" name="四角形: 角を丸くする 66">
            <a:extLst>
              <a:ext uri="{FF2B5EF4-FFF2-40B4-BE49-F238E27FC236}">
                <a16:creationId xmlns:a16="http://schemas.microsoft.com/office/drawing/2014/main" id="{3B2BB970-3381-4FC3-89AE-5DE209C58D74}"/>
              </a:ext>
            </a:extLst>
          </p:cNvPr>
          <p:cNvSpPr/>
          <p:nvPr/>
        </p:nvSpPr>
        <p:spPr>
          <a:xfrm>
            <a:off x="5792507" y="383154"/>
            <a:ext cx="3999984" cy="3088114"/>
          </a:xfrm>
          <a:prstGeom prst="roundRect">
            <a:avLst>
              <a:gd name="adj" fmla="val 1238"/>
            </a:avLst>
          </a:prstGeom>
          <a:solidFill>
            <a:schemeClr val="bg1"/>
          </a:solidFill>
          <a:ln>
            <a:solidFill>
              <a:srgbClr val="B4C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rgbClr val="D9FFF5"/>
                </a:solidFill>
              </a:ln>
              <a:solidFill>
                <a:schemeClr val="bg1"/>
              </a:solidFill>
            </a:endParaRPr>
          </a:p>
        </p:txBody>
      </p:sp>
      <p:sp>
        <p:nvSpPr>
          <p:cNvPr id="65" name="正方形/長方形 64">
            <a:extLst>
              <a:ext uri="{FF2B5EF4-FFF2-40B4-BE49-F238E27FC236}">
                <a16:creationId xmlns:a16="http://schemas.microsoft.com/office/drawing/2014/main" id="{C5D0FE28-5442-4462-9725-3C8D822AF7F5}"/>
              </a:ext>
            </a:extLst>
          </p:cNvPr>
          <p:cNvSpPr/>
          <p:nvPr/>
        </p:nvSpPr>
        <p:spPr>
          <a:xfrm>
            <a:off x="63847" y="1736900"/>
            <a:ext cx="2501900" cy="338554"/>
          </a:xfrm>
          <a:prstGeom prst="rect">
            <a:avLst/>
          </a:prstGeom>
        </p:spPr>
        <p:txBody>
          <a:bodyPr wrap="square">
            <a:spAutoFit/>
          </a:bodyPr>
          <a:lstStyle/>
          <a:p>
            <a:r>
              <a:rPr lang="ja-JP" altLang="en-US" sz="1600" b="1" dirty="0">
                <a:solidFill>
                  <a:schemeClr val="accent6">
                    <a:lumMod val="50000"/>
                  </a:schemeClr>
                </a:solidFill>
                <a:latin typeface="Meiryo UI" panose="020B0604030504040204" pitchFamily="50" charset="-128"/>
                <a:ea typeface="Meiryo UI" panose="020B0604030504040204" pitchFamily="50" charset="-128"/>
              </a:rPr>
              <a:t>（～</a:t>
            </a:r>
            <a:r>
              <a:rPr lang="en-US" altLang="ja-JP" sz="1600" b="1" dirty="0">
                <a:solidFill>
                  <a:schemeClr val="accent6">
                    <a:lumMod val="50000"/>
                  </a:schemeClr>
                </a:solidFill>
                <a:latin typeface="Meiryo UI" panose="020B0604030504040204" pitchFamily="50" charset="-128"/>
                <a:ea typeface="Meiryo UI" panose="020B0604030504040204" pitchFamily="50" charset="-128"/>
              </a:rPr>
              <a:t>2021/12</a:t>
            </a:r>
            <a:r>
              <a:rPr lang="ja-JP" altLang="en-US" sz="1600" b="1" dirty="0">
                <a:solidFill>
                  <a:schemeClr val="accent6">
                    <a:lumMod val="50000"/>
                  </a:schemeClr>
                </a:solidFill>
                <a:latin typeface="Meiryo UI" panose="020B0604030504040204" pitchFamily="50" charset="-128"/>
                <a:ea typeface="Meiryo UI" panose="020B0604030504040204" pitchFamily="50" charset="-128"/>
              </a:rPr>
              <a:t>入社）</a:t>
            </a:r>
            <a:endParaRPr lang="en-US" altLang="ja-JP" sz="1600" b="1" dirty="0">
              <a:solidFill>
                <a:schemeClr val="accent6">
                  <a:lumMod val="50000"/>
                </a:schemeClr>
              </a:solidFill>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3713498D-40A6-4A60-BB6D-CCA3B52107FA}"/>
              </a:ext>
            </a:extLst>
          </p:cNvPr>
          <p:cNvSpPr/>
          <p:nvPr/>
        </p:nvSpPr>
        <p:spPr>
          <a:xfrm>
            <a:off x="5864684" y="132152"/>
            <a:ext cx="2593521" cy="544828"/>
          </a:xfrm>
          <a:prstGeom prst="rect">
            <a:avLst/>
          </a:prstGeom>
          <a:solidFill>
            <a:schemeClr val="bg1"/>
          </a:solidFill>
          <a:ln>
            <a:solidFill>
              <a:schemeClr val="tx1"/>
            </a:solidFill>
          </a:ln>
          <a:effectLst>
            <a:outerShdw blurRad="50800" dist="63500" dir="252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4D4D4D"/>
                </a:solidFill>
              </a:rPr>
              <a:t>既存社員インタビュー</a:t>
            </a:r>
          </a:p>
        </p:txBody>
      </p:sp>
      <p:sp>
        <p:nvSpPr>
          <p:cNvPr id="68" name="フローチャート: 結合子 67">
            <a:extLst>
              <a:ext uri="{FF2B5EF4-FFF2-40B4-BE49-F238E27FC236}">
                <a16:creationId xmlns:a16="http://schemas.microsoft.com/office/drawing/2014/main" id="{B3C926D7-18C1-42A0-B5C1-37615AFD946A}"/>
              </a:ext>
            </a:extLst>
          </p:cNvPr>
          <p:cNvSpPr/>
          <p:nvPr/>
        </p:nvSpPr>
        <p:spPr>
          <a:xfrm>
            <a:off x="4353660" y="6462903"/>
            <a:ext cx="438750" cy="43875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dirty="0"/>
          </a:p>
        </p:txBody>
      </p:sp>
      <p:sp>
        <p:nvSpPr>
          <p:cNvPr id="39" name="字幕 2">
            <a:extLst>
              <a:ext uri="{FF2B5EF4-FFF2-40B4-BE49-F238E27FC236}">
                <a16:creationId xmlns:a16="http://schemas.microsoft.com/office/drawing/2014/main" id="{AA634246-CF3A-444B-B3E7-0A913914C7A1}"/>
              </a:ext>
            </a:extLst>
          </p:cNvPr>
          <p:cNvSpPr txBox="1">
            <a:spLocks/>
          </p:cNvSpPr>
          <p:nvPr/>
        </p:nvSpPr>
        <p:spPr>
          <a:xfrm>
            <a:off x="1268532" y="2298420"/>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en-US" altLang="ja-JP" sz="800" dirty="0">
                <a:latin typeface="Meiryo UI" panose="020B0604030504040204" pitchFamily="50" charset="-128"/>
                <a:ea typeface="Meiryo UI" panose="020B0604030504040204" pitchFamily="50" charset="-128"/>
              </a:rPr>
              <a:t>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2" name="正方形/長方形 1">
            <a:extLst>
              <a:ext uri="{FF2B5EF4-FFF2-40B4-BE49-F238E27FC236}">
                <a16:creationId xmlns:a16="http://schemas.microsoft.com/office/drawing/2014/main" id="{13B053E7-115F-4EC5-922A-7CC31EA0BC85}"/>
              </a:ext>
            </a:extLst>
          </p:cNvPr>
          <p:cNvSpPr/>
          <p:nvPr/>
        </p:nvSpPr>
        <p:spPr>
          <a:xfrm>
            <a:off x="211006" y="3388192"/>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2" name="字幕 2">
            <a:extLst>
              <a:ext uri="{FF2B5EF4-FFF2-40B4-BE49-F238E27FC236}">
                <a16:creationId xmlns:a16="http://schemas.microsoft.com/office/drawing/2014/main" id="{C96CBAFA-FA48-46F7-8407-DF84785D9FDE}"/>
              </a:ext>
            </a:extLst>
          </p:cNvPr>
          <p:cNvSpPr txBox="1">
            <a:spLocks/>
          </p:cNvSpPr>
          <p:nvPr/>
        </p:nvSpPr>
        <p:spPr>
          <a:xfrm>
            <a:off x="4112674" y="2280193"/>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熊本県</a:t>
            </a:r>
            <a:endParaRPr lang="en-US" altLang="ja-JP" sz="800" dirty="0">
              <a:latin typeface="Meiryo UI" panose="020B0604030504040204" pitchFamily="50" charset="-128"/>
              <a:ea typeface="Meiryo UI" panose="020B0604030504040204" pitchFamily="50" charset="-128"/>
            </a:endParaRPr>
          </a:p>
          <a:p>
            <a:pPr algn="l"/>
            <a:r>
              <a:rPr lang="en-US" altLang="ja-JP" sz="800" dirty="0">
                <a:latin typeface="Meiryo UI" panose="020B0604030504040204" pitchFamily="50" charset="-128"/>
                <a:ea typeface="Meiryo UI" panose="020B0604030504040204" pitchFamily="50" charset="-128"/>
              </a:rPr>
              <a:t>6/12</a:t>
            </a:r>
          </a:p>
        </p:txBody>
      </p:sp>
      <p:sp>
        <p:nvSpPr>
          <p:cNvPr id="44" name="正方形/長方形 43">
            <a:extLst>
              <a:ext uri="{FF2B5EF4-FFF2-40B4-BE49-F238E27FC236}">
                <a16:creationId xmlns:a16="http://schemas.microsoft.com/office/drawing/2014/main" id="{700EE1E3-F96C-4FAB-A483-39CA70363006}"/>
              </a:ext>
            </a:extLst>
          </p:cNvPr>
          <p:cNvSpPr/>
          <p:nvPr/>
        </p:nvSpPr>
        <p:spPr>
          <a:xfrm>
            <a:off x="3033613" y="3338839"/>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5" name="字幕 2">
            <a:extLst>
              <a:ext uri="{FF2B5EF4-FFF2-40B4-BE49-F238E27FC236}">
                <a16:creationId xmlns:a16="http://schemas.microsoft.com/office/drawing/2014/main" id="{DB896FAE-5618-4BD4-91D1-D505CECE7EE0}"/>
              </a:ext>
            </a:extLst>
          </p:cNvPr>
          <p:cNvSpPr txBox="1">
            <a:spLocks/>
          </p:cNvSpPr>
          <p:nvPr/>
        </p:nvSpPr>
        <p:spPr>
          <a:xfrm>
            <a:off x="1235534" y="4560123"/>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48" name="正方形/長方形 47">
            <a:extLst>
              <a:ext uri="{FF2B5EF4-FFF2-40B4-BE49-F238E27FC236}">
                <a16:creationId xmlns:a16="http://schemas.microsoft.com/office/drawing/2014/main" id="{6EA66A47-7279-4976-BBBD-2C8673391A2F}"/>
              </a:ext>
            </a:extLst>
          </p:cNvPr>
          <p:cNvSpPr/>
          <p:nvPr/>
        </p:nvSpPr>
        <p:spPr>
          <a:xfrm>
            <a:off x="156473" y="5618769"/>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9" name="字幕 2">
            <a:extLst>
              <a:ext uri="{FF2B5EF4-FFF2-40B4-BE49-F238E27FC236}">
                <a16:creationId xmlns:a16="http://schemas.microsoft.com/office/drawing/2014/main" id="{8BCE60CF-35CF-4E2E-BB6C-546B237A7BA0}"/>
              </a:ext>
            </a:extLst>
          </p:cNvPr>
          <p:cNvSpPr txBox="1">
            <a:spLocks/>
          </p:cNvSpPr>
          <p:nvPr/>
        </p:nvSpPr>
        <p:spPr>
          <a:xfrm>
            <a:off x="3890359" y="4480588"/>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p:txBody>
      </p:sp>
      <p:sp>
        <p:nvSpPr>
          <p:cNvPr id="51" name="正方形/長方形 50">
            <a:extLst>
              <a:ext uri="{FF2B5EF4-FFF2-40B4-BE49-F238E27FC236}">
                <a16:creationId xmlns:a16="http://schemas.microsoft.com/office/drawing/2014/main" id="{95442E87-BAAD-4C9B-BB7F-AE25B95FC342}"/>
              </a:ext>
            </a:extLst>
          </p:cNvPr>
          <p:cNvSpPr/>
          <p:nvPr/>
        </p:nvSpPr>
        <p:spPr>
          <a:xfrm>
            <a:off x="2811298" y="5539234"/>
            <a:ext cx="4953000" cy="830997"/>
          </a:xfrm>
          <a:prstGeom prst="rect">
            <a:avLst/>
          </a:prstGeom>
        </p:spPr>
        <p:txBody>
          <a:bodyPr>
            <a:spAutoFit/>
          </a:bodyPr>
          <a:lstStyle/>
          <a:p>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r>
              <a:rPr lang="ja-JP" altLang="en-US" sz="800" dirty="0">
                <a:latin typeface="Meiryo UI" panose="020B0604030504040204" pitchFamily="50" charset="-128"/>
                <a:ea typeface="Meiryo UI" panose="020B0604030504040204" pitchFamily="50" charset="-128"/>
              </a:rPr>
              <a:t>　　　　 ベートも何事も前向きに頑張りたいと思います。</a:t>
            </a:r>
          </a:p>
          <a:p>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7970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四角形: 角を丸くする 70">
            <a:extLst>
              <a:ext uri="{FF2B5EF4-FFF2-40B4-BE49-F238E27FC236}">
                <a16:creationId xmlns:a16="http://schemas.microsoft.com/office/drawing/2014/main" id="{AFAFDE14-BCEF-4525-8FED-DA921C91905E}"/>
              </a:ext>
            </a:extLst>
          </p:cNvPr>
          <p:cNvSpPr/>
          <p:nvPr/>
        </p:nvSpPr>
        <p:spPr>
          <a:xfrm>
            <a:off x="5626824" y="3378140"/>
            <a:ext cx="4063372" cy="2910623"/>
          </a:xfrm>
          <a:prstGeom prst="roundRect">
            <a:avLst>
              <a:gd name="adj" fmla="val 12641"/>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近畿日本ツーリスト中部様が運営されている名古屋市の新型コロナウイルスワクチン</a:t>
            </a:r>
            <a:endParaRPr kumimoji="1" lang="en-US" altLang="ja-JP"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集団接種会場（＠パロマ瑞穂スタジアム）の受付にて、</a:t>
            </a:r>
            <a:r>
              <a:rPr kumimoji="1" lang="en-US" altLang="ja-JP"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SGS</a:t>
            </a:r>
            <a:r>
              <a:rPr kumimoji="1" lang="ja-JP" altLang="en-US"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を導入いただきました！</a:t>
            </a:r>
            <a:endParaRPr kumimoji="1" lang="en-US" altLang="ja-JP"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endParaRPr kumimoji="1" lang="ja-JP" altLang="en-US" sz="800" b="1"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専用サイトから事前に予約をされた一般市民の方を対象に、接種券クーポンに印字された</a:t>
            </a:r>
            <a:r>
              <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QR</a:t>
            </a:r>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コード（接種券番号）の読取りを行い、入退場記録をとっています。</a:t>
            </a: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もとは紙リストによる受付を予定されていたようですが、事前の名簿整理、当日の入退場</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受付、事後のデータ整理を</a:t>
            </a:r>
            <a:r>
              <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4</a:t>
            </a:r>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ヵ月間毎日紙ベースで行うことから解放されたことで、お客様より大変感謝されました。</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p:txBody>
      </p:sp>
      <p:grpSp>
        <p:nvGrpSpPr>
          <p:cNvPr id="3" name="グループ化 2">
            <a:extLst>
              <a:ext uri="{FF2B5EF4-FFF2-40B4-BE49-F238E27FC236}">
                <a16:creationId xmlns:a16="http://schemas.microsoft.com/office/drawing/2014/main" id="{754264B7-797D-4650-86B6-DC851E4594A6}"/>
              </a:ext>
            </a:extLst>
          </p:cNvPr>
          <p:cNvGrpSpPr/>
          <p:nvPr/>
        </p:nvGrpSpPr>
        <p:grpSpPr>
          <a:xfrm>
            <a:off x="53126" y="1445342"/>
            <a:ext cx="5368625" cy="5329335"/>
            <a:chOff x="53126" y="1445342"/>
            <a:chExt cx="5368625" cy="5329335"/>
          </a:xfrm>
        </p:grpSpPr>
        <p:sp>
          <p:nvSpPr>
            <p:cNvPr id="54" name="フローチャート: 結合子 53">
              <a:extLst>
                <a:ext uri="{FF2B5EF4-FFF2-40B4-BE49-F238E27FC236}">
                  <a16:creationId xmlns:a16="http://schemas.microsoft.com/office/drawing/2014/main" id="{E7000472-89BB-4396-BA7A-65D213D24D73}"/>
                </a:ext>
              </a:extLst>
            </p:cNvPr>
            <p:cNvSpPr/>
            <p:nvPr/>
          </p:nvSpPr>
          <p:spPr>
            <a:xfrm>
              <a:off x="2158937" y="3178547"/>
              <a:ext cx="496813" cy="543443"/>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6" name="フローチャート: 結合子 55">
              <a:extLst>
                <a:ext uri="{FF2B5EF4-FFF2-40B4-BE49-F238E27FC236}">
                  <a16:creationId xmlns:a16="http://schemas.microsoft.com/office/drawing/2014/main" id="{253EDBB7-6D94-4ABB-AAD9-2726A1199AC7}"/>
                </a:ext>
              </a:extLst>
            </p:cNvPr>
            <p:cNvSpPr/>
            <p:nvPr/>
          </p:nvSpPr>
          <p:spPr>
            <a:xfrm>
              <a:off x="738207" y="1575853"/>
              <a:ext cx="1094857" cy="110393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5" name="フローチャート: 結合子 54">
              <a:extLst>
                <a:ext uri="{FF2B5EF4-FFF2-40B4-BE49-F238E27FC236}">
                  <a16:creationId xmlns:a16="http://schemas.microsoft.com/office/drawing/2014/main" id="{2D6482DE-8BA6-49A2-BE7A-A31047617E2E}"/>
                </a:ext>
              </a:extLst>
            </p:cNvPr>
            <p:cNvSpPr/>
            <p:nvPr/>
          </p:nvSpPr>
          <p:spPr>
            <a:xfrm>
              <a:off x="3254597" y="1585370"/>
              <a:ext cx="1873662" cy="1689362"/>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3" name="フローチャート: 結合子 52">
              <a:extLst>
                <a:ext uri="{FF2B5EF4-FFF2-40B4-BE49-F238E27FC236}">
                  <a16:creationId xmlns:a16="http://schemas.microsoft.com/office/drawing/2014/main" id="{2EB99A5D-D1B3-413F-BD94-BB4A5BDD79A0}"/>
                </a:ext>
              </a:extLst>
            </p:cNvPr>
            <p:cNvSpPr/>
            <p:nvPr/>
          </p:nvSpPr>
          <p:spPr>
            <a:xfrm>
              <a:off x="3358337" y="4919382"/>
              <a:ext cx="1873662" cy="1689362"/>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8" name="フローチャート: 結合子 57">
              <a:extLst>
                <a:ext uri="{FF2B5EF4-FFF2-40B4-BE49-F238E27FC236}">
                  <a16:creationId xmlns:a16="http://schemas.microsoft.com/office/drawing/2014/main" id="{B34268D2-EBCF-4A91-A77D-5872563AB05C}"/>
                </a:ext>
              </a:extLst>
            </p:cNvPr>
            <p:cNvSpPr/>
            <p:nvPr/>
          </p:nvSpPr>
          <p:spPr>
            <a:xfrm>
              <a:off x="3372427" y="3374163"/>
              <a:ext cx="540146" cy="495833"/>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1" name="フローチャート: 結合子 50">
              <a:extLst>
                <a:ext uri="{FF2B5EF4-FFF2-40B4-BE49-F238E27FC236}">
                  <a16:creationId xmlns:a16="http://schemas.microsoft.com/office/drawing/2014/main" id="{5EDADC15-0A29-475B-AB1A-1339B1925013}"/>
                </a:ext>
              </a:extLst>
            </p:cNvPr>
            <p:cNvSpPr/>
            <p:nvPr/>
          </p:nvSpPr>
          <p:spPr>
            <a:xfrm>
              <a:off x="3274314" y="4025399"/>
              <a:ext cx="1263063" cy="1247231"/>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4" name="フローチャート: 結合子 3">
              <a:extLst>
                <a:ext uri="{FF2B5EF4-FFF2-40B4-BE49-F238E27FC236}">
                  <a16:creationId xmlns:a16="http://schemas.microsoft.com/office/drawing/2014/main" id="{91C822CD-B583-4097-A928-BA0367CEBC9D}"/>
                </a:ext>
              </a:extLst>
            </p:cNvPr>
            <p:cNvSpPr/>
            <p:nvPr/>
          </p:nvSpPr>
          <p:spPr>
            <a:xfrm>
              <a:off x="463371" y="4919382"/>
              <a:ext cx="1873662" cy="1689362"/>
            </a:xfrm>
            <a:prstGeom prst="flowChartConnector">
              <a:avLst/>
            </a:prstGeom>
            <a:solidFill>
              <a:srgbClr val="44C48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7" name="フローチャート: 結合子 56">
              <a:extLst>
                <a:ext uri="{FF2B5EF4-FFF2-40B4-BE49-F238E27FC236}">
                  <a16:creationId xmlns:a16="http://schemas.microsoft.com/office/drawing/2014/main" id="{59FD62D9-BEC0-4878-BD23-6F56DCEE0C2A}"/>
                </a:ext>
              </a:extLst>
            </p:cNvPr>
            <p:cNvSpPr/>
            <p:nvPr/>
          </p:nvSpPr>
          <p:spPr>
            <a:xfrm>
              <a:off x="1910829" y="4332855"/>
              <a:ext cx="1094857" cy="110393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 name="四角形: 角を丸くする 1">
              <a:extLst>
                <a:ext uri="{FF2B5EF4-FFF2-40B4-BE49-F238E27FC236}">
                  <a16:creationId xmlns:a16="http://schemas.microsoft.com/office/drawing/2014/main" id="{B2C55077-A128-41DF-B2D5-DBB2B6E3680D}"/>
                </a:ext>
              </a:extLst>
            </p:cNvPr>
            <p:cNvSpPr/>
            <p:nvPr/>
          </p:nvSpPr>
          <p:spPr>
            <a:xfrm>
              <a:off x="53126" y="1445342"/>
              <a:ext cx="5368625" cy="5329335"/>
            </a:xfrm>
            <a:prstGeom prst="round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801"/>
            </a:p>
          </p:txBody>
        </p:sp>
      </p:grpSp>
      <p:pic>
        <p:nvPicPr>
          <p:cNvPr id="7" name="Picture 14" descr="黒板のイラスト">
            <a:extLst>
              <a:ext uri="{FF2B5EF4-FFF2-40B4-BE49-F238E27FC236}">
                <a16:creationId xmlns:a16="http://schemas.microsoft.com/office/drawing/2014/main" id="{D02FEC2C-2EA9-4CBA-8712-725C4752E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641" y="64550"/>
            <a:ext cx="4457057" cy="2785017"/>
          </a:xfrm>
          <a:prstGeom prst="rect">
            <a:avLst/>
          </a:prstGeom>
          <a:noFill/>
          <a:extLst>
            <a:ext uri="{909E8E84-426E-40DD-AFC4-6F175D3DCCD1}">
              <a14:hiddenFill xmlns:a14="http://schemas.microsoft.com/office/drawing/2010/main">
                <a:solidFill>
                  <a:srgbClr val="FFFFFF"/>
                </a:solidFill>
              </a14:hiddenFill>
            </a:ext>
          </a:extLst>
        </p:spPr>
      </p:pic>
      <p:sp>
        <p:nvSpPr>
          <p:cNvPr id="10" name="字幕 2">
            <a:extLst>
              <a:ext uri="{FF2B5EF4-FFF2-40B4-BE49-F238E27FC236}">
                <a16:creationId xmlns:a16="http://schemas.microsoft.com/office/drawing/2014/main" id="{CFE607E4-774B-4439-8657-7643D167ED59}"/>
              </a:ext>
            </a:extLst>
          </p:cNvPr>
          <p:cNvSpPr>
            <a:spLocks noGrp="1"/>
          </p:cNvSpPr>
          <p:nvPr>
            <p:ph type="subTitle" idx="1"/>
          </p:nvPr>
        </p:nvSpPr>
        <p:spPr>
          <a:xfrm>
            <a:off x="6263478" y="252292"/>
            <a:ext cx="2868613" cy="287070"/>
          </a:xfrm>
          <a:custGeom>
            <a:avLst/>
            <a:gdLst>
              <a:gd name="connsiteX0" fmla="*/ 0 w 2868613"/>
              <a:gd name="connsiteY0" fmla="*/ 0 h 287070"/>
              <a:gd name="connsiteX1" fmla="*/ 487664 w 2868613"/>
              <a:gd name="connsiteY1" fmla="*/ 0 h 287070"/>
              <a:gd name="connsiteX2" fmla="*/ 1004015 w 2868613"/>
              <a:gd name="connsiteY2" fmla="*/ 0 h 287070"/>
              <a:gd name="connsiteX3" fmla="*/ 1606423 w 2868613"/>
              <a:gd name="connsiteY3" fmla="*/ 0 h 287070"/>
              <a:gd name="connsiteX4" fmla="*/ 2122774 w 2868613"/>
              <a:gd name="connsiteY4" fmla="*/ 0 h 287070"/>
              <a:gd name="connsiteX5" fmla="*/ 2868613 w 2868613"/>
              <a:gd name="connsiteY5" fmla="*/ 0 h 287070"/>
              <a:gd name="connsiteX6" fmla="*/ 2868613 w 2868613"/>
              <a:gd name="connsiteY6" fmla="*/ 287070 h 287070"/>
              <a:gd name="connsiteX7" fmla="*/ 2352263 w 2868613"/>
              <a:gd name="connsiteY7" fmla="*/ 287070 h 287070"/>
              <a:gd name="connsiteX8" fmla="*/ 1835912 w 2868613"/>
              <a:gd name="connsiteY8" fmla="*/ 287070 h 287070"/>
              <a:gd name="connsiteX9" fmla="*/ 1290876 w 2868613"/>
              <a:gd name="connsiteY9" fmla="*/ 287070 h 287070"/>
              <a:gd name="connsiteX10" fmla="*/ 688467 w 2868613"/>
              <a:gd name="connsiteY10" fmla="*/ 287070 h 287070"/>
              <a:gd name="connsiteX11" fmla="*/ 0 w 2868613"/>
              <a:gd name="connsiteY11" fmla="*/ 287070 h 287070"/>
              <a:gd name="connsiteX12" fmla="*/ 0 w 2868613"/>
              <a:gd name="connsiteY12" fmla="*/ 0 h 28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613" h="287070" extrusionOk="0">
                <a:moveTo>
                  <a:pt x="0" y="0"/>
                </a:moveTo>
                <a:cubicBezTo>
                  <a:pt x="99707" y="-2427"/>
                  <a:pt x="290026" y="-5358"/>
                  <a:pt x="487664" y="0"/>
                </a:cubicBezTo>
                <a:cubicBezTo>
                  <a:pt x="685302" y="5358"/>
                  <a:pt x="876189" y="-23649"/>
                  <a:pt x="1004015" y="0"/>
                </a:cubicBezTo>
                <a:cubicBezTo>
                  <a:pt x="1131841" y="23649"/>
                  <a:pt x="1483117" y="-6893"/>
                  <a:pt x="1606423" y="0"/>
                </a:cubicBezTo>
                <a:cubicBezTo>
                  <a:pt x="1729729" y="6893"/>
                  <a:pt x="1871968" y="-8703"/>
                  <a:pt x="2122774" y="0"/>
                </a:cubicBezTo>
                <a:cubicBezTo>
                  <a:pt x="2373580" y="8703"/>
                  <a:pt x="2601672" y="20205"/>
                  <a:pt x="2868613" y="0"/>
                </a:cubicBezTo>
                <a:cubicBezTo>
                  <a:pt x="2864307" y="63888"/>
                  <a:pt x="2855543" y="160311"/>
                  <a:pt x="2868613" y="287070"/>
                </a:cubicBezTo>
                <a:cubicBezTo>
                  <a:pt x="2753083" y="299841"/>
                  <a:pt x="2544412" y="275971"/>
                  <a:pt x="2352263" y="287070"/>
                </a:cubicBezTo>
                <a:cubicBezTo>
                  <a:pt x="2160114" y="298170"/>
                  <a:pt x="1974524" y="300101"/>
                  <a:pt x="1835912" y="287070"/>
                </a:cubicBezTo>
                <a:cubicBezTo>
                  <a:pt x="1697300" y="274039"/>
                  <a:pt x="1494766" y="262029"/>
                  <a:pt x="1290876" y="287070"/>
                </a:cubicBezTo>
                <a:cubicBezTo>
                  <a:pt x="1086986" y="312111"/>
                  <a:pt x="985540" y="260620"/>
                  <a:pt x="688467" y="287070"/>
                </a:cubicBezTo>
                <a:cubicBezTo>
                  <a:pt x="391394" y="313520"/>
                  <a:pt x="138901" y="275111"/>
                  <a:pt x="0" y="287070"/>
                </a:cubicBezTo>
                <a:cubicBezTo>
                  <a:pt x="-13811" y="224957"/>
                  <a:pt x="2148" y="118697"/>
                  <a:pt x="0" y="0"/>
                </a:cubicBezTo>
                <a:close/>
              </a:path>
            </a:pathLst>
          </a:custGeom>
          <a:noFill/>
          <a:ln>
            <a:noFill/>
            <a:extLst>
              <a:ext uri="{C807C97D-BFC1-408E-A445-0C87EB9F89A2}">
                <ask:lineSketchStyleProps xmlns:ask="http://schemas.microsoft.com/office/drawing/2018/sketchyshapes" sd="4185830956">
                  <ask:type>
                    <ask:lineSketchFreehand/>
                  </ask:type>
                </ask:lineSketchStyleProps>
              </a:ext>
            </a:extLst>
          </a:ln>
        </p:spPr>
        <p:txBody>
          <a:bodyPr>
            <a:normAutofit fontScale="92500" lnSpcReduction="10000"/>
          </a:bodyPr>
          <a:lstStyle/>
          <a:p>
            <a:r>
              <a:rPr lang="en-US" altLang="ja-JP" sz="1625" b="1" dirty="0">
                <a:solidFill>
                  <a:schemeClr val="bg1"/>
                </a:solidFill>
                <a:latin typeface="Meiryo UI" panose="020B0604030504040204" pitchFamily="50" charset="-128"/>
                <a:ea typeface="Meiryo UI" panose="020B0604030504040204" pitchFamily="50" charset="-128"/>
              </a:rPr>
              <a:t>IT</a:t>
            </a:r>
            <a:r>
              <a:rPr lang="ja-JP" altLang="en-US" sz="1625" b="1" dirty="0">
                <a:solidFill>
                  <a:schemeClr val="bg1"/>
                </a:solidFill>
                <a:latin typeface="Meiryo UI" panose="020B0604030504040204" pitchFamily="50" charset="-128"/>
                <a:ea typeface="Meiryo UI" panose="020B0604030504040204" pitchFamily="50" charset="-128"/>
              </a:rPr>
              <a:t>基礎知識入門</a:t>
            </a:r>
            <a:endParaRPr lang="en-US" altLang="ja-JP" sz="1625" b="1"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87637B87-ECDC-47BB-B320-753697907921}"/>
              </a:ext>
            </a:extLst>
          </p:cNvPr>
          <p:cNvSpPr txBox="1"/>
          <p:nvPr/>
        </p:nvSpPr>
        <p:spPr>
          <a:xfrm>
            <a:off x="5728977" y="496218"/>
            <a:ext cx="3922384" cy="242374"/>
          </a:xfrm>
          <a:prstGeom prst="rect">
            <a:avLst/>
          </a:prstGeom>
          <a:noFill/>
        </p:spPr>
        <p:txBody>
          <a:bodyPr wrap="square">
            <a:spAutoFit/>
          </a:bodyPr>
          <a:lstStyle/>
          <a:p>
            <a:r>
              <a:rPr lang="ja-JP" altLang="en-US" sz="975" dirty="0">
                <a:solidFill>
                  <a:schemeClr val="bg1"/>
                </a:solidFill>
                <a:latin typeface="Meiryo UI" panose="020B0604030504040204" pitchFamily="50" charset="-128"/>
                <a:ea typeface="Meiryo UI" panose="020B0604030504040204" pitchFamily="50" charset="-128"/>
              </a:rPr>
              <a:t>～ウォーターフォール型開発とアジャイル型開発～</a:t>
            </a:r>
          </a:p>
        </p:txBody>
      </p:sp>
      <p:sp>
        <p:nvSpPr>
          <p:cNvPr id="14" name="字幕 2">
            <a:extLst>
              <a:ext uri="{FF2B5EF4-FFF2-40B4-BE49-F238E27FC236}">
                <a16:creationId xmlns:a16="http://schemas.microsoft.com/office/drawing/2014/main" id="{E6FE34D6-7C08-4C6D-AE1F-CADBC0398636}"/>
              </a:ext>
            </a:extLst>
          </p:cNvPr>
          <p:cNvSpPr txBox="1">
            <a:spLocks/>
          </p:cNvSpPr>
          <p:nvPr/>
        </p:nvSpPr>
        <p:spPr>
          <a:xfrm>
            <a:off x="113509" y="125384"/>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P</a:t>
            </a:r>
          </a:p>
        </p:txBody>
      </p:sp>
      <p:sp>
        <p:nvSpPr>
          <p:cNvPr id="15" name="字幕 2">
            <a:extLst>
              <a:ext uri="{FF2B5EF4-FFF2-40B4-BE49-F238E27FC236}">
                <a16:creationId xmlns:a16="http://schemas.microsoft.com/office/drawing/2014/main" id="{AA05580F-EB14-4398-9127-AE3E9ACFE877}"/>
              </a:ext>
            </a:extLst>
          </p:cNvPr>
          <p:cNvSpPr txBox="1">
            <a:spLocks/>
          </p:cNvSpPr>
          <p:nvPr/>
        </p:nvSpPr>
        <p:spPr>
          <a:xfrm>
            <a:off x="773909" y="125381"/>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A</a:t>
            </a:r>
          </a:p>
        </p:txBody>
      </p:sp>
      <p:sp>
        <p:nvSpPr>
          <p:cNvPr id="16" name="字幕 2">
            <a:extLst>
              <a:ext uri="{FF2B5EF4-FFF2-40B4-BE49-F238E27FC236}">
                <a16:creationId xmlns:a16="http://schemas.microsoft.com/office/drawing/2014/main" id="{EE10CD17-2575-4794-95E1-C5F6A8588D68}"/>
              </a:ext>
            </a:extLst>
          </p:cNvPr>
          <p:cNvSpPr txBox="1">
            <a:spLocks/>
          </p:cNvSpPr>
          <p:nvPr/>
        </p:nvSpPr>
        <p:spPr>
          <a:xfrm>
            <a:off x="1434309" y="125384"/>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C</a:t>
            </a:r>
          </a:p>
        </p:txBody>
      </p:sp>
      <p:sp>
        <p:nvSpPr>
          <p:cNvPr id="17" name="字幕 2">
            <a:extLst>
              <a:ext uri="{FF2B5EF4-FFF2-40B4-BE49-F238E27FC236}">
                <a16:creationId xmlns:a16="http://schemas.microsoft.com/office/drawing/2014/main" id="{69D6D79B-8600-4C65-98F2-EFB8CFD76B9A}"/>
              </a:ext>
            </a:extLst>
          </p:cNvPr>
          <p:cNvSpPr txBox="1">
            <a:spLocks/>
          </p:cNvSpPr>
          <p:nvPr/>
        </p:nvSpPr>
        <p:spPr>
          <a:xfrm>
            <a:off x="2094709" y="125380"/>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N</a:t>
            </a:r>
          </a:p>
        </p:txBody>
      </p:sp>
      <p:sp>
        <p:nvSpPr>
          <p:cNvPr id="18" name="字幕 2">
            <a:extLst>
              <a:ext uri="{FF2B5EF4-FFF2-40B4-BE49-F238E27FC236}">
                <a16:creationId xmlns:a16="http://schemas.microsoft.com/office/drawing/2014/main" id="{D91A2978-1CBC-428E-9985-8E846DC71223}"/>
              </a:ext>
            </a:extLst>
          </p:cNvPr>
          <p:cNvSpPr txBox="1">
            <a:spLocks/>
          </p:cNvSpPr>
          <p:nvPr/>
        </p:nvSpPr>
        <p:spPr>
          <a:xfrm>
            <a:off x="2744791" y="125380"/>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e</a:t>
            </a:r>
          </a:p>
        </p:txBody>
      </p:sp>
      <p:sp>
        <p:nvSpPr>
          <p:cNvPr id="19" name="字幕 2">
            <a:extLst>
              <a:ext uri="{FF2B5EF4-FFF2-40B4-BE49-F238E27FC236}">
                <a16:creationId xmlns:a16="http://schemas.microsoft.com/office/drawing/2014/main" id="{B7ACA7F3-95A6-40CF-B054-3308FA0700A6}"/>
              </a:ext>
            </a:extLst>
          </p:cNvPr>
          <p:cNvSpPr txBox="1">
            <a:spLocks/>
          </p:cNvSpPr>
          <p:nvPr/>
        </p:nvSpPr>
        <p:spPr>
          <a:xfrm>
            <a:off x="3405191" y="125379"/>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w</a:t>
            </a:r>
          </a:p>
        </p:txBody>
      </p:sp>
      <p:sp>
        <p:nvSpPr>
          <p:cNvPr id="20" name="字幕 2">
            <a:extLst>
              <a:ext uri="{FF2B5EF4-FFF2-40B4-BE49-F238E27FC236}">
                <a16:creationId xmlns:a16="http://schemas.microsoft.com/office/drawing/2014/main" id="{B316DCD6-33EE-406E-95FB-B3CC80E9F902}"/>
              </a:ext>
            </a:extLst>
          </p:cNvPr>
          <p:cNvSpPr txBox="1">
            <a:spLocks/>
          </p:cNvSpPr>
          <p:nvPr/>
        </p:nvSpPr>
        <p:spPr>
          <a:xfrm>
            <a:off x="4075909" y="125379"/>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S</a:t>
            </a:r>
          </a:p>
        </p:txBody>
      </p:sp>
      <p:sp>
        <p:nvSpPr>
          <p:cNvPr id="21" name="字幕 2">
            <a:extLst>
              <a:ext uri="{FF2B5EF4-FFF2-40B4-BE49-F238E27FC236}">
                <a16:creationId xmlns:a16="http://schemas.microsoft.com/office/drawing/2014/main" id="{FF699E42-CA73-4C7C-B744-90D91FDBDD6F}"/>
              </a:ext>
            </a:extLst>
          </p:cNvPr>
          <p:cNvSpPr txBox="1">
            <a:spLocks/>
          </p:cNvSpPr>
          <p:nvPr/>
        </p:nvSpPr>
        <p:spPr>
          <a:xfrm>
            <a:off x="4746628" y="198824"/>
            <a:ext cx="1062831" cy="740894"/>
          </a:xfrm>
          <a:prstGeom prst="rect">
            <a:avLst/>
          </a:prstGeom>
          <a:ln>
            <a:noFill/>
          </a:ln>
        </p:spPr>
        <p:txBody>
          <a:bodyPr vert="horz" lIns="74295" tIns="37148" rIns="74295" bIns="37148"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1950" dirty="0"/>
              <a:t>Vol.2</a:t>
            </a:r>
            <a:endParaRPr lang="ja-JP" altLang="en-US" sz="1950" dirty="0"/>
          </a:p>
        </p:txBody>
      </p:sp>
      <p:sp>
        <p:nvSpPr>
          <p:cNvPr id="26" name="テキスト ボックス 25">
            <a:extLst>
              <a:ext uri="{FF2B5EF4-FFF2-40B4-BE49-F238E27FC236}">
                <a16:creationId xmlns:a16="http://schemas.microsoft.com/office/drawing/2014/main" id="{9082B774-DB5B-4FF3-8D86-824D4F6DDF60}"/>
              </a:ext>
            </a:extLst>
          </p:cNvPr>
          <p:cNvSpPr txBox="1"/>
          <p:nvPr/>
        </p:nvSpPr>
        <p:spPr>
          <a:xfrm>
            <a:off x="7103026" y="6338262"/>
            <a:ext cx="2885484" cy="267446"/>
          </a:xfrm>
          <a:prstGeom prst="rect">
            <a:avLst/>
          </a:prstGeom>
          <a:noFill/>
        </p:spPr>
        <p:txBody>
          <a:bodyPr wrap="square">
            <a:spAutoFit/>
          </a:bodyPr>
          <a:lstStyle/>
          <a:p>
            <a:pPr algn="just"/>
            <a:r>
              <a:rPr lang="en-US" altLang="ja-JP" sz="1138" dirty="0">
                <a:solidFill>
                  <a:srgbClr val="000000"/>
                </a:solidFill>
                <a:latin typeface="Meiryo UI" panose="020B0604030504040204" pitchFamily="50" charset="-128"/>
                <a:ea typeface="Meiryo UI" panose="020B0604030504040204" pitchFamily="50" charset="-128"/>
              </a:rPr>
              <a:t>To be continued…</a:t>
            </a:r>
            <a:r>
              <a:rPr lang="ja-JP" altLang="en-US" sz="1138" dirty="0">
                <a:solidFill>
                  <a:srgbClr val="000000"/>
                </a:solidFill>
                <a:latin typeface="Meiryo UI" panose="020B0604030504040204" pitchFamily="50" charset="-128"/>
                <a:ea typeface="Meiryo UI" panose="020B0604030504040204" pitchFamily="50" charset="-128"/>
              </a:rPr>
              <a:t>次回もお楽しみに！</a:t>
            </a:r>
            <a:endParaRPr lang="ja-JP" altLang="ja-JP" sz="1138" kern="100" dirty="0">
              <a:latin typeface="Meiryo UI" panose="020B0604030504040204" pitchFamily="50" charset="-128"/>
              <a:ea typeface="Meiryo UI" panose="020B0604030504040204" pitchFamily="50" charset="-128"/>
              <a:cs typeface="Times New Roman" panose="02020603050405020304" pitchFamily="18" charset="0"/>
            </a:endParaRPr>
          </a:p>
        </p:txBody>
      </p:sp>
      <p:sp>
        <p:nvSpPr>
          <p:cNvPr id="35" name="波線 34">
            <a:extLst>
              <a:ext uri="{FF2B5EF4-FFF2-40B4-BE49-F238E27FC236}">
                <a16:creationId xmlns:a16="http://schemas.microsoft.com/office/drawing/2014/main" id="{530C46AC-BD24-4FEA-83C0-7D27ADE5E7FF}"/>
              </a:ext>
            </a:extLst>
          </p:cNvPr>
          <p:cNvSpPr/>
          <p:nvPr/>
        </p:nvSpPr>
        <p:spPr>
          <a:xfrm>
            <a:off x="191279" y="1042547"/>
            <a:ext cx="3283570" cy="1099246"/>
          </a:xfrm>
          <a:prstGeom prst="wave">
            <a:avLst>
              <a:gd name="adj1" fmla="val 8322"/>
              <a:gd name="adj2" fmla="val 0"/>
            </a:avLst>
          </a:prstGeom>
          <a:solidFill>
            <a:schemeClr val="accent6">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accent6">
                    <a:lumMod val="50000"/>
                  </a:schemeClr>
                </a:solidFill>
                <a:latin typeface="Meiryo UI" panose="020B0604030504040204" pitchFamily="50" charset="-128"/>
                <a:ea typeface="Meiryo UI" panose="020B0604030504040204" pitchFamily="50" charset="-128"/>
              </a:rPr>
              <a:t>ようこそプロアクティブへ</a:t>
            </a:r>
            <a:endParaRPr lang="en-US" altLang="ja-JP" sz="1600" b="1" dirty="0">
              <a:solidFill>
                <a:schemeClr val="accent6">
                  <a:lumMod val="50000"/>
                </a:schemeClr>
              </a:solidFill>
              <a:latin typeface="Meiryo UI" panose="020B0604030504040204" pitchFamily="50" charset="-128"/>
              <a:ea typeface="Meiryo UI" panose="020B0604030504040204" pitchFamily="50" charset="-128"/>
            </a:endParaRPr>
          </a:p>
          <a:p>
            <a:r>
              <a:rPr lang="ja-JP" altLang="en-US" sz="1600" b="1" dirty="0">
                <a:solidFill>
                  <a:schemeClr val="accent6">
                    <a:lumMod val="50000"/>
                  </a:schemeClr>
                </a:solidFill>
                <a:latin typeface="Meiryo UI" panose="020B0604030504040204" pitchFamily="50" charset="-128"/>
                <a:ea typeface="Meiryo UI" panose="020B0604030504040204" pitchFamily="50" charset="-128"/>
              </a:rPr>
              <a:t>新しい仲間をご紹介します！</a:t>
            </a:r>
          </a:p>
          <a:p>
            <a:pPr algn="ctr"/>
            <a:endParaRPr lang="ja-JP" altLang="en-US" sz="1463" dirty="0">
              <a:solidFill>
                <a:schemeClr val="accent3">
                  <a:lumMod val="50000"/>
                </a:schemeClr>
              </a:solidFill>
              <a:latin typeface="Meiryo UI" panose="020B0604030504040204" pitchFamily="50" charset="-128"/>
              <a:ea typeface="Meiryo UI" panose="020B0604030504040204" pitchFamily="50" charset="-128"/>
            </a:endParaRPr>
          </a:p>
        </p:txBody>
      </p:sp>
      <p:pic>
        <p:nvPicPr>
          <p:cNvPr id="38" name="図 37" descr="アイコン&#10;&#10;自動的に生成された説明">
            <a:extLst>
              <a:ext uri="{FF2B5EF4-FFF2-40B4-BE49-F238E27FC236}">
                <a16:creationId xmlns:a16="http://schemas.microsoft.com/office/drawing/2014/main" id="{CDF0DE73-B23D-4C6A-80B2-27675F61B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95" y="1192661"/>
            <a:ext cx="921093" cy="921093"/>
          </a:xfrm>
          <a:prstGeom prst="rect">
            <a:avLst/>
          </a:prstGeom>
        </p:spPr>
      </p:pic>
      <p:pic>
        <p:nvPicPr>
          <p:cNvPr id="43" name="図 42" descr="テキスト&#10;&#10;自動的に生成された説明">
            <a:extLst>
              <a:ext uri="{FF2B5EF4-FFF2-40B4-BE49-F238E27FC236}">
                <a16:creationId xmlns:a16="http://schemas.microsoft.com/office/drawing/2014/main" id="{1975CEAA-B1C8-4766-A141-34D212E1DCB3}"/>
              </a:ext>
            </a:extLst>
          </p:cNvPr>
          <p:cNvPicPr>
            <a:picLocks noChangeAspect="1"/>
          </p:cNvPicPr>
          <p:nvPr/>
        </p:nvPicPr>
        <p:blipFill rotWithShape="1">
          <a:blip r:embed="rId5">
            <a:extLst>
              <a:ext uri="{28A0092B-C50C-407E-A947-70E740481C1C}">
                <a14:useLocalDpi xmlns:a14="http://schemas.microsoft.com/office/drawing/2010/main" val="0"/>
              </a:ext>
            </a:extLst>
          </a:blip>
          <a:srcRect t="2123" b="2955"/>
          <a:stretch/>
        </p:blipFill>
        <p:spPr>
          <a:xfrm>
            <a:off x="1631025" y="2178149"/>
            <a:ext cx="1158059" cy="1099247"/>
          </a:xfrm>
          <a:prstGeom prst="flowChartConnector">
            <a:avLst/>
          </a:prstGeom>
        </p:spPr>
      </p:pic>
      <p:sp>
        <p:nvSpPr>
          <p:cNvPr id="44" name="字幕 2">
            <a:extLst>
              <a:ext uri="{FF2B5EF4-FFF2-40B4-BE49-F238E27FC236}">
                <a16:creationId xmlns:a16="http://schemas.microsoft.com/office/drawing/2014/main" id="{128937A1-15EE-4554-B12A-C8BD9AF13A6F}"/>
              </a:ext>
            </a:extLst>
          </p:cNvPr>
          <p:cNvSpPr txBox="1">
            <a:spLocks/>
          </p:cNvSpPr>
          <p:nvPr/>
        </p:nvSpPr>
        <p:spPr>
          <a:xfrm>
            <a:off x="215804" y="2099998"/>
            <a:ext cx="2446783" cy="2381300"/>
          </a:xfrm>
          <a:prstGeom prst="rect">
            <a:avLst/>
          </a:prstGeom>
          <a:noFill/>
          <a:ln>
            <a:noFill/>
          </a:ln>
        </p:spPr>
        <p:txBody>
          <a:bodyPr vert="horz" lIns="91440" tIns="45721" rIns="91440" bIns="45721"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名前：高岡 雅貴</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ﾀｶｵｶ ﾏｻｷ</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SL</a:t>
            </a:r>
            <a:r>
              <a:rPr lang="ja-JP" altLang="en-US" sz="800" dirty="0">
                <a:latin typeface="Meiryo UI" panose="020B0604030504040204" pitchFamily="50" charset="-128"/>
                <a:ea typeface="Meiryo UI" panose="020B0604030504040204" pitchFamily="50" charset="-128"/>
              </a:rPr>
              <a:t>事業部 </a:t>
            </a:r>
            <a:r>
              <a:rPr lang="en-US" altLang="ja-JP" sz="800" dirty="0">
                <a:latin typeface="Meiryo UI" panose="020B0604030504040204" pitchFamily="50" charset="-128"/>
                <a:ea typeface="Meiryo UI" panose="020B0604030504040204" pitchFamily="50" charset="-128"/>
              </a:rPr>
              <a:t>PG</a:t>
            </a:r>
            <a:r>
              <a:rPr lang="ja-JP" altLang="en-US" sz="800" dirty="0">
                <a:latin typeface="Meiryo UI" panose="020B0604030504040204" pitchFamily="50" charset="-128"/>
                <a:ea typeface="Meiryo UI" panose="020B0604030504040204" pitchFamily="50" charset="-128"/>
              </a:rPr>
              <a:t>課 </a:t>
            </a:r>
            <a:r>
              <a:rPr lang="en-US" altLang="ja-JP" sz="800" dirty="0">
                <a:latin typeface="Meiryo UI" panose="020B0604030504040204" pitchFamily="50" charset="-128"/>
                <a:ea typeface="Meiryo UI" panose="020B0604030504040204" pitchFamily="50" charset="-128"/>
              </a:rPr>
              <a:t>(4/1)</a:t>
            </a:r>
          </a:p>
          <a:p>
            <a:pPr algn="l"/>
            <a:r>
              <a:rPr lang="ja-JP" altLang="en-US" sz="800" dirty="0">
                <a:latin typeface="Meiryo UI" panose="020B0604030504040204" pitchFamily="50" charset="-128"/>
                <a:ea typeface="Meiryo UI" panose="020B0604030504040204" pitchFamily="50" charset="-128"/>
              </a:rPr>
              <a:t>出身地：高知県 高知市</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9/17(</a:t>
            </a:r>
            <a:r>
              <a:rPr lang="ja-JP" altLang="en-US" sz="800" dirty="0">
                <a:latin typeface="Meiryo UI" panose="020B0604030504040204" pitchFamily="50" charset="-128"/>
                <a:ea typeface="Meiryo UI" panose="020B0604030504040204" pitchFamily="50" charset="-128"/>
              </a:rPr>
              <a:t>乙女座</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趣味：テレビゲーム</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前職：組み込み系の会社で働いていました</a:t>
            </a:r>
            <a:endParaRPr lang="en-US" altLang="ja-JP" sz="800" dirty="0">
              <a:latin typeface="Meiryo UI" panose="020B0604030504040204" pitchFamily="50" charset="-128"/>
              <a:ea typeface="Meiryo UI" panose="020B0604030504040204" pitchFamily="50" charset="-128"/>
            </a:endParaRPr>
          </a:p>
          <a:p>
            <a:pPr algn="l"/>
            <a:r>
              <a:rPr lang="en-US" altLang="ja-JP" sz="800" dirty="0">
                <a:latin typeface="Meiryo UI" panose="020B0604030504040204" pitchFamily="50" charset="-128"/>
                <a:ea typeface="Meiryo UI" panose="020B0604030504040204" pitchFamily="50" charset="-128"/>
              </a:rPr>
              <a:t>PAC</a:t>
            </a:r>
            <a:r>
              <a:rPr lang="ja-JP" altLang="en-US" sz="800" dirty="0">
                <a:latin typeface="Meiryo UI" panose="020B0604030504040204" pitchFamily="50" charset="-128"/>
                <a:ea typeface="Meiryo UI" panose="020B0604030504040204" pitchFamily="50" charset="-128"/>
              </a:rPr>
              <a:t>の印象：仕事に打ち込めるいい職場だと思います。</a:t>
            </a:r>
          </a:p>
          <a:p>
            <a:pPr algn="l"/>
            <a:r>
              <a:rPr lang="ja-JP" altLang="en-US" sz="800" dirty="0">
                <a:latin typeface="Meiryo UI" panose="020B0604030504040204" pitchFamily="50" charset="-128"/>
                <a:ea typeface="Meiryo UI" panose="020B0604030504040204" pitchFamily="50" charset="-128"/>
              </a:rPr>
              <a:t>一言：カロリーメイトを食べているのは平日だけです。</a:t>
            </a:r>
          </a:p>
          <a:p>
            <a:pPr algn="l"/>
            <a:r>
              <a:rPr lang="ja-JP" altLang="en-US" sz="800" dirty="0">
                <a:latin typeface="Meiryo UI" panose="020B0604030504040204" pitchFamily="50" charset="-128"/>
                <a:ea typeface="Meiryo UI" panose="020B0604030504040204" pitchFamily="50" charset="-128"/>
              </a:rPr>
              <a:t>　　　　 最近は味に飽きており、新しい味出ないかな？</a:t>
            </a:r>
          </a:p>
          <a:p>
            <a:pPr algn="l"/>
            <a:r>
              <a:rPr lang="ja-JP" altLang="en-US" sz="800" dirty="0">
                <a:latin typeface="Meiryo UI" panose="020B0604030504040204" pitchFamily="50" charset="-128"/>
                <a:ea typeface="Meiryo UI" panose="020B0604030504040204" pitchFamily="50" charset="-128"/>
              </a:rPr>
              <a:t>　　　　 と期待しています。よろしくお願いいたします。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5" name="字幕 2">
            <a:extLst>
              <a:ext uri="{FF2B5EF4-FFF2-40B4-BE49-F238E27FC236}">
                <a16:creationId xmlns:a16="http://schemas.microsoft.com/office/drawing/2014/main" id="{91DD086D-2BF6-4A80-BE23-097C22081CAA}"/>
              </a:ext>
            </a:extLst>
          </p:cNvPr>
          <p:cNvSpPr txBox="1">
            <a:spLocks/>
          </p:cNvSpPr>
          <p:nvPr/>
        </p:nvSpPr>
        <p:spPr>
          <a:xfrm>
            <a:off x="2817791" y="2892588"/>
            <a:ext cx="2516236" cy="23812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名前：森 麻衣子</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ﾓﾘ ﾏｲｺ</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大阪支社 </a:t>
            </a:r>
            <a:r>
              <a:rPr lang="en-US" altLang="ja-JP" sz="800" dirty="0">
                <a:latin typeface="Meiryo UI" panose="020B0604030504040204" pitchFamily="50" charset="-128"/>
                <a:ea typeface="Meiryo UI" panose="020B0604030504040204" pitchFamily="50" charset="-128"/>
              </a:rPr>
              <a:t>(4/19)</a:t>
            </a:r>
          </a:p>
          <a:p>
            <a:pPr algn="l"/>
            <a:r>
              <a:rPr lang="ja-JP" altLang="en-US" sz="800" dirty="0">
                <a:latin typeface="Meiryo UI" panose="020B0604030504040204" pitchFamily="50" charset="-128"/>
                <a:ea typeface="Meiryo UI" panose="020B0604030504040204" pitchFamily="50" charset="-128"/>
              </a:rPr>
              <a:t>出身地：熊本県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6/12</a:t>
            </a:r>
          </a:p>
          <a:p>
            <a:pPr algn="l"/>
            <a:r>
              <a:rPr lang="ja-JP" altLang="en-US" sz="800" dirty="0">
                <a:latin typeface="Meiryo UI" panose="020B0604030504040204" pitchFamily="50" charset="-128"/>
                <a:ea typeface="Meiryo UI" panose="020B0604030504040204" pitchFamily="50" charset="-128"/>
              </a:rPr>
              <a:t>趣味：音楽・アニメ鑑賞、カラオケ、ゴルフ</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前職：造船向けメーカでディーゼルエンジンの</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　　　　 営業をしていました。</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一言：コロナ渦で我慢の多い日々ですが、仕事もプライ　　　</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　　　　 ベートも何事も前向きに頑張りたいと思います。</a:t>
            </a:r>
          </a:p>
          <a:p>
            <a:pPr algn="l"/>
            <a:r>
              <a:rPr lang="ja-JP" altLang="en-US" sz="800" dirty="0">
                <a:latin typeface="Meiryo UI" panose="020B0604030504040204" pitchFamily="50" charset="-128"/>
                <a:ea typeface="Meiryo UI" panose="020B0604030504040204" pitchFamily="50" charset="-128"/>
              </a:rPr>
              <a:t>　　　　 どうぞよろしくお願いいたします。</a:t>
            </a:r>
            <a:endParaRPr lang="en-US" altLang="ja-JP" sz="800" dirty="0">
              <a:latin typeface="Meiryo UI" panose="020B0604030504040204" pitchFamily="50" charset="-128"/>
              <a:ea typeface="Meiryo UI" panose="020B0604030504040204" pitchFamily="50" charset="-128"/>
            </a:endParaRPr>
          </a:p>
        </p:txBody>
      </p:sp>
      <p:sp>
        <p:nvSpPr>
          <p:cNvPr id="46" name="字幕 2">
            <a:extLst>
              <a:ext uri="{FF2B5EF4-FFF2-40B4-BE49-F238E27FC236}">
                <a16:creationId xmlns:a16="http://schemas.microsoft.com/office/drawing/2014/main" id="{3CFD3103-CD5F-46AE-9975-7F210323E83E}"/>
              </a:ext>
            </a:extLst>
          </p:cNvPr>
          <p:cNvSpPr txBox="1">
            <a:spLocks/>
          </p:cNvSpPr>
          <p:nvPr/>
        </p:nvSpPr>
        <p:spPr>
          <a:xfrm>
            <a:off x="1407724" y="4967032"/>
            <a:ext cx="2320636" cy="1689362"/>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名前：須藤 遥香</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ｽﾄﾞｳ ﾊﾙｶ</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事業部 東京支社 </a:t>
            </a:r>
            <a:r>
              <a:rPr lang="en-US" altLang="ja-JP" sz="800" dirty="0">
                <a:latin typeface="Meiryo UI" panose="020B0604030504040204" pitchFamily="50" charset="-128"/>
                <a:ea typeface="Meiryo UI" panose="020B0604030504040204" pitchFamily="50" charset="-128"/>
              </a:rPr>
              <a:t>(4/1)</a:t>
            </a:r>
          </a:p>
          <a:p>
            <a:pPr algn="l"/>
            <a:r>
              <a:rPr lang="ja-JP" altLang="en-US" sz="800" dirty="0">
                <a:latin typeface="Meiryo UI" panose="020B0604030504040204" pitchFamily="50" charset="-128"/>
                <a:ea typeface="Meiryo UI" panose="020B0604030504040204" pitchFamily="50" charset="-128"/>
              </a:rPr>
              <a:t>出身地：茨城県</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趣味：ダイビング・スノーボード・ビーチリゾート</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前職：</a:t>
            </a:r>
            <a:r>
              <a:rPr lang="en-US" altLang="ja-JP" sz="800" dirty="0">
                <a:latin typeface="Meiryo UI" panose="020B0604030504040204" pitchFamily="50" charset="-128"/>
                <a:ea typeface="Meiryo UI" panose="020B0604030504040204" pitchFamily="50" charset="-128"/>
              </a:rPr>
              <a:t>HIS</a:t>
            </a:r>
          </a:p>
          <a:p>
            <a:pPr algn="l"/>
            <a:r>
              <a:rPr lang="en-US" altLang="ja-JP" sz="800" dirty="0">
                <a:latin typeface="Meiryo UI" panose="020B0604030504040204" pitchFamily="50" charset="-128"/>
                <a:ea typeface="Meiryo UI" panose="020B0604030504040204" pitchFamily="50" charset="-128"/>
              </a:rPr>
              <a:t>PAC</a:t>
            </a:r>
            <a:r>
              <a:rPr lang="ja-JP" altLang="en-US" sz="800" dirty="0">
                <a:latin typeface="Meiryo UI" panose="020B0604030504040204" pitchFamily="50" charset="-128"/>
                <a:ea typeface="Meiryo UI" panose="020B0604030504040204" pitchFamily="50" charset="-128"/>
              </a:rPr>
              <a:t>の印象</a:t>
            </a: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面接の時と違い加茂さんが優しいです。　</a:t>
            </a:r>
          </a:p>
          <a:p>
            <a:pPr algn="l"/>
            <a:r>
              <a:rPr lang="ja-JP" altLang="en-US" sz="800" dirty="0">
                <a:latin typeface="Meiryo UI" panose="020B0604030504040204" pitchFamily="50" charset="-128"/>
                <a:ea typeface="Meiryo UI" panose="020B0604030504040204" pitchFamily="50" charset="-128"/>
              </a:rPr>
              <a:t>一言：東京支社で元気に明るく頑張ります！</a:t>
            </a:r>
          </a:p>
        </p:txBody>
      </p:sp>
      <p:pic>
        <p:nvPicPr>
          <p:cNvPr id="47" name="図 46" descr="サングラスをかけた女性&#10;&#10;自動的に生成された説明">
            <a:extLst>
              <a:ext uri="{FF2B5EF4-FFF2-40B4-BE49-F238E27FC236}">
                <a16:creationId xmlns:a16="http://schemas.microsoft.com/office/drawing/2014/main" id="{AE4B5243-C16A-42E0-8EC9-57F17EE63F08}"/>
              </a:ext>
            </a:extLst>
          </p:cNvPr>
          <p:cNvPicPr>
            <a:picLocks noChangeAspect="1"/>
          </p:cNvPicPr>
          <p:nvPr/>
        </p:nvPicPr>
        <p:blipFill rotWithShape="1">
          <a:blip r:embed="rId6">
            <a:extLst>
              <a:ext uri="{28A0092B-C50C-407E-A947-70E740481C1C}">
                <a14:useLocalDpi xmlns:a14="http://schemas.microsoft.com/office/drawing/2010/main" val="0"/>
              </a:ext>
            </a:extLst>
          </a:blip>
          <a:srcRect l="246" t="11699" r="-246" b="31699"/>
          <a:stretch/>
        </p:blipFill>
        <p:spPr>
          <a:xfrm>
            <a:off x="163634" y="4704533"/>
            <a:ext cx="1155228" cy="1155228"/>
          </a:xfrm>
          <a:prstGeom prst="flowChartConnector">
            <a:avLst/>
          </a:prstGeom>
        </p:spPr>
      </p:pic>
      <p:pic>
        <p:nvPicPr>
          <p:cNvPr id="48" name="図 47" descr="赤ちゃんを抱いている子供&#10;&#10;中程度の精度で自動的に生成された説明">
            <a:extLst>
              <a:ext uri="{FF2B5EF4-FFF2-40B4-BE49-F238E27FC236}">
                <a16:creationId xmlns:a16="http://schemas.microsoft.com/office/drawing/2014/main" id="{BB6ABAFB-D886-4131-B0FD-58794DEBCA58}"/>
              </a:ext>
            </a:extLst>
          </p:cNvPr>
          <p:cNvPicPr>
            <a:picLocks noChangeAspect="1"/>
          </p:cNvPicPr>
          <p:nvPr/>
        </p:nvPicPr>
        <p:blipFill rotWithShape="1">
          <a:blip r:embed="rId7">
            <a:extLst>
              <a:ext uri="{28A0092B-C50C-407E-A947-70E740481C1C}">
                <a14:useLocalDpi xmlns:a14="http://schemas.microsoft.com/office/drawing/2010/main" val="0"/>
              </a:ext>
            </a:extLst>
          </a:blip>
          <a:srcRect t="11037" b="28273"/>
          <a:stretch/>
        </p:blipFill>
        <p:spPr>
          <a:xfrm>
            <a:off x="4100998" y="1924142"/>
            <a:ext cx="1158059" cy="1158059"/>
          </a:xfrm>
          <a:prstGeom prst="flowChartConnector">
            <a:avLst/>
          </a:prstGeom>
        </p:spPr>
      </p:pic>
      <p:sp>
        <p:nvSpPr>
          <p:cNvPr id="31" name="楕円 30">
            <a:extLst>
              <a:ext uri="{FF2B5EF4-FFF2-40B4-BE49-F238E27FC236}">
                <a16:creationId xmlns:a16="http://schemas.microsoft.com/office/drawing/2014/main" id="{D1D997C4-40F8-4603-8A65-E31FC92B2C24}"/>
              </a:ext>
            </a:extLst>
          </p:cNvPr>
          <p:cNvSpPr/>
          <p:nvPr/>
        </p:nvSpPr>
        <p:spPr>
          <a:xfrm>
            <a:off x="5766467" y="2800892"/>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業</a:t>
            </a:r>
            <a:endPar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12BF3D02-EE40-41DB-AC68-280A4CC31AB4}"/>
              </a:ext>
            </a:extLst>
          </p:cNvPr>
          <p:cNvSpPr txBox="1"/>
          <p:nvPr/>
        </p:nvSpPr>
        <p:spPr>
          <a:xfrm>
            <a:off x="4746628" y="3402094"/>
            <a:ext cx="4995948" cy="338554"/>
          </a:xfrm>
          <a:prstGeom prst="rect">
            <a:avLst/>
          </a:prstGeom>
          <a:noFill/>
        </p:spPr>
        <p:txBody>
          <a:bodyPr wrap="square">
            <a:spAutoFit/>
          </a:bodyPr>
          <a:lstStyle/>
          <a:p>
            <a:pPr algn="ctr"/>
            <a:r>
              <a:rPr lang="ja-JP" altLang="en-US" sz="1600" b="1" dirty="0">
                <a:solidFill>
                  <a:schemeClr val="accent3">
                    <a:lumMod val="50000"/>
                  </a:schemeClr>
                </a:solidFill>
                <a:effectLst>
                  <a:innerShdw blurRad="63500" dist="50800" dir="13500000">
                    <a:prstClr val="black">
                      <a:alpha val="50000"/>
                    </a:prstClr>
                  </a:innerShdw>
                </a:effectLst>
                <a:latin typeface="Meiryo UI" panose="020B0604030504040204" pitchFamily="50" charset="-128"/>
                <a:ea typeface="Meiryo UI" panose="020B0604030504040204" pitchFamily="50" charset="-128"/>
              </a:rPr>
              <a:t>ー</a:t>
            </a:r>
            <a:r>
              <a:rPr lang="en-US" altLang="ja-JP" sz="1600" b="1" dirty="0">
                <a:solidFill>
                  <a:schemeClr val="accent3">
                    <a:lumMod val="50000"/>
                  </a:schemeClr>
                </a:solidFill>
                <a:effectLst>
                  <a:innerShdw blurRad="63500" dist="50800" dir="13500000">
                    <a:prstClr val="black">
                      <a:alpha val="50000"/>
                    </a:prstClr>
                  </a:innerShdw>
                </a:effectLst>
                <a:latin typeface="Meiryo UI" panose="020B0604030504040204" pitchFamily="50" charset="-128"/>
                <a:ea typeface="Meiryo UI" panose="020B0604030504040204" pitchFamily="50" charset="-128"/>
              </a:rPr>
              <a:t>MICE</a:t>
            </a:r>
            <a:r>
              <a:rPr lang="ja-JP" altLang="en-US" sz="1600" b="1" dirty="0">
                <a:solidFill>
                  <a:schemeClr val="accent3">
                    <a:lumMod val="50000"/>
                  </a:schemeClr>
                </a:solidFill>
                <a:effectLst>
                  <a:innerShdw blurRad="63500" dist="50800" dir="13500000">
                    <a:prstClr val="black">
                      <a:alpha val="50000"/>
                    </a:prstClr>
                  </a:innerShdw>
                </a:effectLst>
                <a:latin typeface="Meiryo UI" panose="020B0604030504040204" pitchFamily="50" charset="-128"/>
                <a:ea typeface="Meiryo UI" panose="020B0604030504040204" pitchFamily="50" charset="-128"/>
              </a:rPr>
              <a:t>事業部・大阪支社よりー</a:t>
            </a:r>
          </a:p>
        </p:txBody>
      </p:sp>
      <p:sp>
        <p:nvSpPr>
          <p:cNvPr id="72" name="角丸四角形 6">
            <a:extLst>
              <a:ext uri="{FF2B5EF4-FFF2-40B4-BE49-F238E27FC236}">
                <a16:creationId xmlns:a16="http://schemas.microsoft.com/office/drawing/2014/main" id="{D056656A-EF8E-4A96-B9FA-229335860996}"/>
              </a:ext>
            </a:extLst>
          </p:cNvPr>
          <p:cNvSpPr/>
          <p:nvPr/>
        </p:nvSpPr>
        <p:spPr>
          <a:xfrm rot="21178094">
            <a:off x="5809693" y="4882342"/>
            <a:ext cx="1704064" cy="1327499"/>
          </a:xfrm>
          <a:prstGeom prst="roundRect">
            <a:avLst>
              <a:gd name="adj" fmla="val 596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6" name="図 35" descr="空港のロビーにいる人たち&#10;&#10;中程度の精度で自動的に生成された説明">
            <a:extLst>
              <a:ext uri="{FF2B5EF4-FFF2-40B4-BE49-F238E27FC236}">
                <a16:creationId xmlns:a16="http://schemas.microsoft.com/office/drawing/2014/main" id="{0920A90E-EEC1-4312-8FDD-97EB1CB8A1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169509">
            <a:off x="5849652" y="4937036"/>
            <a:ext cx="1624146" cy="1218108"/>
          </a:xfrm>
          <a:prstGeom prst="rect">
            <a:avLst/>
          </a:prstGeom>
        </p:spPr>
      </p:pic>
      <p:pic>
        <p:nvPicPr>
          <p:cNvPr id="73" name="図 72">
            <a:extLst>
              <a:ext uri="{FF2B5EF4-FFF2-40B4-BE49-F238E27FC236}">
                <a16:creationId xmlns:a16="http://schemas.microsoft.com/office/drawing/2014/main" id="{8B3EE98D-6B74-4050-9BE4-47BCC5AFF5EF}"/>
              </a:ext>
            </a:extLst>
          </p:cNvPr>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01913" y="4803830"/>
            <a:ext cx="363964" cy="363964"/>
          </a:xfrm>
          <a:prstGeom prst="rect">
            <a:avLst/>
          </a:prstGeom>
        </p:spPr>
      </p:pic>
      <p:sp>
        <p:nvSpPr>
          <p:cNvPr id="5" name="テキスト ボックス 4">
            <a:extLst>
              <a:ext uri="{FF2B5EF4-FFF2-40B4-BE49-F238E27FC236}">
                <a16:creationId xmlns:a16="http://schemas.microsoft.com/office/drawing/2014/main" id="{265AE1E4-F373-4946-BCEE-B1875019FB62}"/>
              </a:ext>
            </a:extLst>
          </p:cNvPr>
          <p:cNvSpPr txBox="1"/>
          <p:nvPr/>
        </p:nvSpPr>
        <p:spPr>
          <a:xfrm>
            <a:off x="7534639" y="4995117"/>
            <a:ext cx="2228297" cy="1200329"/>
          </a:xfrm>
          <a:prstGeom prst="rect">
            <a:avLst/>
          </a:prstGeom>
          <a:noFill/>
        </p:spPr>
        <p:txBody>
          <a:bodyPr wrap="square" rtlCol="0">
            <a:spAutoFit/>
          </a:bodyPr>
          <a:lstStyle/>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接種初日は、誘導が上手くいかず受付が</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混み合うなどの運営上の課題はありましたが、</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システムには大きなトラブルもなく終えることが</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できました。</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10</a:t>
            </a:r>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月末の会期終了まで、</a:t>
            </a:r>
            <a:r>
              <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SGS</a:t>
            </a:r>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は毎日稼働中です。</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endParaRPr kumimoji="1" lang="en-US" altLang="ja-JP" sz="800" dirty="0">
              <a:latin typeface="Meiryo UI" panose="020B0604030504040204" pitchFamily="50" charset="-128"/>
              <a:ea typeface="Meiryo UI" panose="020B0604030504040204" pitchFamily="50" charset="-128"/>
              <a:cs typeface="Microsoft GothicNeo" panose="020B0500000101010101" pitchFamily="34" charset="-127"/>
            </a:endParaRPr>
          </a:p>
          <a:p>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rPr>
              <a:t>　　</a:t>
            </a:r>
            <a:endParaRPr kumimoji="1" lang="en-US" altLang="ja-JP" sz="800" dirty="0">
              <a:solidFill>
                <a:schemeClr val="tx1"/>
              </a:solidFill>
              <a:latin typeface="Meiryo UI" panose="020B0604030504040204" pitchFamily="50" charset="-128"/>
              <a:ea typeface="Meiryo UI" panose="020B0604030504040204" pitchFamily="50" charset="-128"/>
              <a:cs typeface="Microsoft GothicNeo" panose="020B0500000101010101" pitchFamily="34" charset="-127"/>
            </a:endParaRPr>
          </a:p>
          <a:p>
            <a:r>
              <a:rPr kumimoji="1" lang="ja-JP" altLang="en-US" sz="800" dirty="0">
                <a:latin typeface="Meiryo UI" panose="020B0604030504040204" pitchFamily="50" charset="-128"/>
                <a:ea typeface="Meiryo UI" panose="020B0604030504040204" pitchFamily="50" charset="-128"/>
              </a:rPr>
              <a:t>　　　　　　　　　→その他の写真は次ページにて</a:t>
            </a:r>
            <a:endParaRPr kumimoji="1" lang="en-US" altLang="ja-JP" sz="800" dirty="0">
              <a:latin typeface="Meiryo UI" panose="020B0604030504040204" pitchFamily="50" charset="-128"/>
              <a:ea typeface="Meiryo UI" panose="020B0604030504040204" pitchFamily="50" charset="-128"/>
            </a:endParaRPr>
          </a:p>
        </p:txBody>
      </p:sp>
      <p:sp>
        <p:nvSpPr>
          <p:cNvPr id="63" name="楕円 62">
            <a:extLst>
              <a:ext uri="{FF2B5EF4-FFF2-40B4-BE49-F238E27FC236}">
                <a16:creationId xmlns:a16="http://schemas.microsoft.com/office/drawing/2014/main" id="{FFB0EC20-F278-4449-B582-8DF616003D94}"/>
              </a:ext>
            </a:extLst>
          </p:cNvPr>
          <p:cNvSpPr/>
          <p:nvPr/>
        </p:nvSpPr>
        <p:spPr>
          <a:xfrm>
            <a:off x="8186784" y="2808137"/>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ー</a:t>
            </a:r>
          </a:p>
        </p:txBody>
      </p:sp>
      <p:sp>
        <p:nvSpPr>
          <p:cNvPr id="64" name="楕円 63">
            <a:extLst>
              <a:ext uri="{FF2B5EF4-FFF2-40B4-BE49-F238E27FC236}">
                <a16:creationId xmlns:a16="http://schemas.microsoft.com/office/drawing/2014/main" id="{C68B9A36-6A5A-451D-802E-71483D2566D4}"/>
              </a:ext>
            </a:extLst>
          </p:cNvPr>
          <p:cNvSpPr/>
          <p:nvPr/>
        </p:nvSpPr>
        <p:spPr>
          <a:xfrm>
            <a:off x="7575687" y="2808137"/>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ポ</a:t>
            </a:r>
          </a:p>
        </p:txBody>
      </p:sp>
      <p:sp>
        <p:nvSpPr>
          <p:cNvPr id="74" name="楕円 73">
            <a:extLst>
              <a:ext uri="{FF2B5EF4-FFF2-40B4-BE49-F238E27FC236}">
                <a16:creationId xmlns:a16="http://schemas.microsoft.com/office/drawing/2014/main" id="{9F06044B-A5EB-412F-86F6-986AD3C7CB12}"/>
              </a:ext>
            </a:extLst>
          </p:cNvPr>
          <p:cNvSpPr/>
          <p:nvPr/>
        </p:nvSpPr>
        <p:spPr>
          <a:xfrm>
            <a:off x="6949538" y="2808138"/>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レ</a:t>
            </a:r>
          </a:p>
        </p:txBody>
      </p:sp>
      <p:sp>
        <p:nvSpPr>
          <p:cNvPr id="75" name="楕円 74">
            <a:extLst>
              <a:ext uri="{FF2B5EF4-FFF2-40B4-BE49-F238E27FC236}">
                <a16:creationId xmlns:a16="http://schemas.microsoft.com/office/drawing/2014/main" id="{DF110E6C-96BE-4347-B58C-96A32AFEBF52}"/>
              </a:ext>
            </a:extLst>
          </p:cNvPr>
          <p:cNvSpPr/>
          <p:nvPr/>
        </p:nvSpPr>
        <p:spPr>
          <a:xfrm>
            <a:off x="6355809" y="2800892"/>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務</a:t>
            </a:r>
          </a:p>
        </p:txBody>
      </p:sp>
      <p:sp>
        <p:nvSpPr>
          <p:cNvPr id="76" name="楕円 75">
            <a:extLst>
              <a:ext uri="{FF2B5EF4-FFF2-40B4-BE49-F238E27FC236}">
                <a16:creationId xmlns:a16="http://schemas.microsoft.com/office/drawing/2014/main" id="{D9D1E840-285A-4D7B-ADF9-61EAED977E2E}"/>
              </a:ext>
            </a:extLst>
          </p:cNvPr>
          <p:cNvSpPr/>
          <p:nvPr/>
        </p:nvSpPr>
        <p:spPr>
          <a:xfrm>
            <a:off x="8785512" y="2819491"/>
            <a:ext cx="562866" cy="562617"/>
          </a:xfrm>
          <a:prstGeom prst="ellipse">
            <a:avLst/>
          </a:prstGeom>
          <a:solidFill>
            <a:schemeClr val="bg1"/>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ln w="9525">
                  <a:solidFill>
                    <a:srgbClr val="F0E2FE"/>
                  </a:solidFill>
                  <a:prstDash val="solid"/>
                </a:ln>
                <a:solidFill>
                  <a:srgbClr val="92D050"/>
                </a:solidFill>
                <a:effectLst>
                  <a:outerShdw blurRad="12700" dist="38100" dir="2700000" algn="tl" rotWithShape="0">
                    <a:schemeClr val="accent5">
                      <a:lumMod val="60000"/>
                      <a:lumOff val="40000"/>
                    </a:schemeClr>
                  </a:outerShdw>
                </a:effectLst>
                <a:latin typeface="Meiryo UI" panose="020B0604030504040204" pitchFamily="50" charset="-128"/>
                <a:ea typeface="Meiryo UI" panose="020B0604030504040204" pitchFamily="50" charset="-128"/>
              </a:rPr>
              <a:t>ト</a:t>
            </a:r>
          </a:p>
        </p:txBody>
      </p:sp>
      <p:pic>
        <p:nvPicPr>
          <p:cNvPr id="59" name="Picture 2" descr="新聞紙のイラスト">
            <a:extLst>
              <a:ext uri="{FF2B5EF4-FFF2-40B4-BE49-F238E27FC236}">
                <a16:creationId xmlns:a16="http://schemas.microsoft.com/office/drawing/2014/main" id="{FDA076CF-3F48-4B09-A0D1-EEF1B3C90E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482357">
            <a:off x="9202417" y="2855090"/>
            <a:ext cx="594084" cy="594084"/>
          </a:xfrm>
          <a:prstGeom prst="rect">
            <a:avLst/>
          </a:prstGeom>
          <a:noFill/>
          <a:extLst>
            <a:ext uri="{909E8E84-426E-40DD-AFC4-6F175D3DCCD1}">
              <a14:hiddenFill xmlns:a14="http://schemas.microsoft.com/office/drawing/2010/main">
                <a:solidFill>
                  <a:srgbClr val="FFFFFF"/>
                </a:solidFill>
              </a14:hiddenFill>
            </a:ext>
          </a:extLst>
        </p:spPr>
      </p:pic>
      <p:sp>
        <p:nvSpPr>
          <p:cNvPr id="49" name="テキスト ボックス 48">
            <a:extLst>
              <a:ext uri="{FF2B5EF4-FFF2-40B4-BE49-F238E27FC236}">
                <a16:creationId xmlns:a16="http://schemas.microsoft.com/office/drawing/2014/main" id="{44BB90AE-060E-4BC5-A537-25425BF62C17}"/>
              </a:ext>
            </a:extLst>
          </p:cNvPr>
          <p:cNvSpPr txBox="1"/>
          <p:nvPr/>
        </p:nvSpPr>
        <p:spPr>
          <a:xfrm>
            <a:off x="5728977" y="711564"/>
            <a:ext cx="3922384" cy="1772729"/>
          </a:xfrm>
          <a:prstGeom prst="rect">
            <a:avLst/>
          </a:prstGeom>
          <a:noFill/>
        </p:spPr>
        <p:txBody>
          <a:bodyPr wrap="square">
            <a:spAutoFit/>
          </a:bodyPr>
          <a:lstStyle/>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・ウォーターフォール型開発（</a:t>
            </a:r>
            <a:r>
              <a:rPr lang="en-US" altLang="ja-JP" sz="800" dirty="0">
                <a:solidFill>
                  <a:schemeClr val="bg1"/>
                </a:solidFill>
                <a:latin typeface="Meiryo UI" panose="020B0604030504040204" pitchFamily="50" charset="-128"/>
                <a:ea typeface="Meiryo UI" panose="020B0604030504040204" pitchFamily="50" charset="-128"/>
              </a:rPr>
              <a:t>PAC</a:t>
            </a:r>
            <a:r>
              <a:rPr lang="ja-JP" altLang="en-US" sz="800" dirty="0">
                <a:solidFill>
                  <a:schemeClr val="bg1"/>
                </a:solidFill>
                <a:latin typeface="Meiryo UI" panose="020B0604030504040204" pitchFamily="50" charset="-128"/>
                <a:ea typeface="Meiryo UI" panose="020B0604030504040204" pitchFamily="50" charset="-128"/>
              </a:rPr>
              <a:t>では基本的にこちら）</a:t>
            </a: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要件定義、設計で開発前に要求を固定・ドキュメント化し、それに沿って開発を実施する手法。</a:t>
            </a: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基本的に変更を加味しないため要求仕様が明確である際に利用する。</a:t>
            </a: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一昔前は開発といえばウォーターフォール型が主流であった。</a:t>
            </a:r>
            <a:endParaRPr lang="en-US" altLang="ja-JP" sz="800" dirty="0">
              <a:solidFill>
                <a:schemeClr val="bg1"/>
              </a:solidFill>
              <a:latin typeface="Meiryo UI" panose="020B0604030504040204" pitchFamily="50" charset="-128"/>
              <a:ea typeface="Meiryo UI" panose="020B0604030504040204" pitchFamily="50" charset="-128"/>
            </a:endParaRPr>
          </a:p>
          <a:p>
            <a:pPr>
              <a:lnSpc>
                <a:spcPts val="1100"/>
              </a:lnSpc>
            </a:pPr>
            <a:endParaRPr lang="ja-JP" altLang="en-US" sz="800" dirty="0">
              <a:solidFill>
                <a:schemeClr val="bg1"/>
              </a:solidFill>
              <a:latin typeface="Meiryo UI" panose="020B0604030504040204" pitchFamily="50" charset="-128"/>
              <a:ea typeface="Meiryo UI" panose="020B0604030504040204" pitchFamily="50" charset="-128"/>
            </a:endParaRP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・アジャイル型開発</a:t>
            </a: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大枠の要件を決め、機能ごとに「設計→開発→テスト→運用」という工程を繰り返す手法。</a:t>
            </a: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要求が明確になりきっておらず変更が予見される場合や、要望が流動的である際に利用する。</a:t>
            </a:r>
            <a:endParaRPr lang="en-US" altLang="ja-JP" sz="800" dirty="0">
              <a:solidFill>
                <a:schemeClr val="bg1"/>
              </a:solidFill>
              <a:latin typeface="Meiryo UI" panose="020B0604030504040204" pitchFamily="50" charset="-128"/>
              <a:ea typeface="Meiryo UI" panose="020B0604030504040204" pitchFamily="50" charset="-128"/>
            </a:endParaRP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契約面でも従来のウォーターフォール型と違いが出てくるが、大企業などでも採用が拡大傾向。</a:t>
            </a:r>
          </a:p>
          <a:p>
            <a:pPr>
              <a:lnSpc>
                <a:spcPts val="1100"/>
              </a:lnSpc>
            </a:pPr>
            <a:endParaRPr lang="ja-JP" altLang="en-US" sz="800" dirty="0">
              <a:solidFill>
                <a:schemeClr val="bg1"/>
              </a:solidFill>
              <a:latin typeface="Meiryo UI" panose="020B0604030504040204" pitchFamily="50" charset="-128"/>
              <a:ea typeface="Meiryo UI" panose="020B0604030504040204" pitchFamily="50" charset="-128"/>
            </a:endParaRPr>
          </a:p>
          <a:p>
            <a:pPr>
              <a:lnSpc>
                <a:spcPts val="1100"/>
              </a:lnSpc>
            </a:pPr>
            <a:r>
              <a:rPr lang="ja-JP" altLang="en-US" sz="800" dirty="0">
                <a:solidFill>
                  <a:schemeClr val="bg1"/>
                </a:solidFill>
                <a:latin typeface="Meiryo UI" panose="020B0604030504040204" pitchFamily="50" charset="-128"/>
                <a:ea typeface="Meiryo UI" panose="020B0604030504040204" pitchFamily="50" charset="-128"/>
              </a:rPr>
              <a:t>単純にどちらのほうが良いというわけではないため、開発対象システムによって合った開発手法を選択する</a:t>
            </a:r>
            <a:r>
              <a:rPr lang="ja-JP" altLang="en-US" sz="900" dirty="0">
                <a:solidFill>
                  <a:schemeClr val="bg1"/>
                </a:solidFill>
                <a:latin typeface="Meiryo UI" panose="020B0604030504040204" pitchFamily="50" charset="-128"/>
                <a:ea typeface="Meiryo UI" panose="020B0604030504040204" pitchFamily="50" charset="-128"/>
              </a:rPr>
              <a:t>必要</a:t>
            </a:r>
            <a:r>
              <a:rPr lang="ja-JP" altLang="en-US" sz="800" dirty="0">
                <a:solidFill>
                  <a:schemeClr val="bg1"/>
                </a:solidFill>
                <a:latin typeface="Meiryo UI" panose="020B0604030504040204" pitchFamily="50" charset="-128"/>
                <a:ea typeface="Meiryo UI" panose="020B0604030504040204" pitchFamily="50" charset="-128"/>
              </a:rPr>
              <a:t>がある。</a:t>
            </a:r>
          </a:p>
        </p:txBody>
      </p:sp>
    </p:spTree>
    <p:extLst>
      <p:ext uri="{BB962C8B-B14F-4D97-AF65-F5344CB8AC3E}">
        <p14:creationId xmlns:p14="http://schemas.microsoft.com/office/powerpoint/2010/main" val="1116247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 字 11">
            <a:extLst>
              <a:ext uri="{FF2B5EF4-FFF2-40B4-BE49-F238E27FC236}">
                <a16:creationId xmlns:a16="http://schemas.microsoft.com/office/drawing/2014/main" id="{6B1E9A78-E41E-43B2-813B-C9BA0D3CAFA8}"/>
              </a:ext>
            </a:extLst>
          </p:cNvPr>
          <p:cNvSpPr/>
          <p:nvPr/>
        </p:nvSpPr>
        <p:spPr>
          <a:xfrm>
            <a:off x="114187" y="1124364"/>
            <a:ext cx="9677626" cy="5602510"/>
          </a:xfrm>
          <a:custGeom>
            <a:avLst/>
            <a:gdLst>
              <a:gd name="connsiteX0" fmla="*/ 0 w 9677626"/>
              <a:gd name="connsiteY0" fmla="*/ 0 h 5602510"/>
              <a:gd name="connsiteX1" fmla="*/ 523071 w 9677626"/>
              <a:gd name="connsiteY1" fmla="*/ 1859 h 5602510"/>
              <a:gd name="connsiteX2" fmla="*/ 1097874 w 9677626"/>
              <a:gd name="connsiteY2" fmla="*/ 3902 h 5602510"/>
              <a:gd name="connsiteX3" fmla="*/ 1517481 w 9677626"/>
              <a:gd name="connsiteY3" fmla="*/ 5393 h 5602510"/>
              <a:gd name="connsiteX4" fmla="*/ 2195749 w 9677626"/>
              <a:gd name="connsiteY4" fmla="*/ 7804 h 5602510"/>
              <a:gd name="connsiteX5" fmla="*/ 2770552 w 9677626"/>
              <a:gd name="connsiteY5" fmla="*/ 9847 h 5602510"/>
              <a:gd name="connsiteX6" fmla="*/ 3448820 w 9677626"/>
              <a:gd name="connsiteY6" fmla="*/ 12257 h 5602510"/>
              <a:gd name="connsiteX7" fmla="*/ 3971891 w 9677626"/>
              <a:gd name="connsiteY7" fmla="*/ 14116 h 5602510"/>
              <a:gd name="connsiteX8" fmla="*/ 4443230 w 9677626"/>
              <a:gd name="connsiteY8" fmla="*/ 15792 h 5602510"/>
              <a:gd name="connsiteX9" fmla="*/ 5173230 w 9677626"/>
              <a:gd name="connsiteY9" fmla="*/ 18386 h 5602510"/>
              <a:gd name="connsiteX10" fmla="*/ 5173229 w 9677626"/>
              <a:gd name="connsiteY10" fmla="*/ 2635779 h 5602510"/>
              <a:gd name="connsiteX11" fmla="*/ 5735178 w 9677626"/>
              <a:gd name="connsiteY11" fmla="*/ 2635779 h 5602510"/>
              <a:gd name="connsiteX12" fmla="*/ 6387040 w 9677626"/>
              <a:gd name="connsiteY12" fmla="*/ 2635779 h 5602510"/>
              <a:gd name="connsiteX13" fmla="*/ 6993945 w 9677626"/>
              <a:gd name="connsiteY13" fmla="*/ 2635779 h 5602510"/>
              <a:gd name="connsiteX14" fmla="*/ 7465982 w 9677626"/>
              <a:gd name="connsiteY14" fmla="*/ 2635779 h 5602510"/>
              <a:gd name="connsiteX15" fmla="*/ 8072888 w 9677626"/>
              <a:gd name="connsiteY15" fmla="*/ 2635779 h 5602510"/>
              <a:gd name="connsiteX16" fmla="*/ 8589881 w 9677626"/>
              <a:gd name="connsiteY16" fmla="*/ 2635779 h 5602510"/>
              <a:gd name="connsiteX17" fmla="*/ 9061919 w 9677626"/>
              <a:gd name="connsiteY17" fmla="*/ 2635779 h 5602510"/>
              <a:gd name="connsiteX18" fmla="*/ 9668824 w 9677626"/>
              <a:gd name="connsiteY18" fmla="*/ 2635779 h 5602510"/>
              <a:gd name="connsiteX19" fmla="*/ 9677626 w 9677626"/>
              <a:gd name="connsiteY19" fmla="*/ 5602510 h 5602510"/>
              <a:gd name="connsiteX20" fmla="*/ 9205130 w 9677626"/>
              <a:gd name="connsiteY20" fmla="*/ 5602510 h 5602510"/>
              <a:gd name="connsiteX21" fmla="*/ 8635858 w 9677626"/>
              <a:gd name="connsiteY21" fmla="*/ 5602510 h 5602510"/>
              <a:gd name="connsiteX22" fmla="*/ 8163362 w 9677626"/>
              <a:gd name="connsiteY22" fmla="*/ 5602510 h 5602510"/>
              <a:gd name="connsiteX23" fmla="*/ 7400538 w 9677626"/>
              <a:gd name="connsiteY23" fmla="*/ 5602510 h 5602510"/>
              <a:gd name="connsiteX24" fmla="*/ 7024818 w 9677626"/>
              <a:gd name="connsiteY24" fmla="*/ 5602510 h 5602510"/>
              <a:gd name="connsiteX25" fmla="*/ 6261993 w 9677626"/>
              <a:gd name="connsiteY25" fmla="*/ 5602510 h 5602510"/>
              <a:gd name="connsiteX26" fmla="*/ 5886274 w 9677626"/>
              <a:gd name="connsiteY26" fmla="*/ 5602510 h 5602510"/>
              <a:gd name="connsiteX27" fmla="*/ 5220225 w 9677626"/>
              <a:gd name="connsiteY27" fmla="*/ 5602510 h 5602510"/>
              <a:gd name="connsiteX28" fmla="*/ 4457401 w 9677626"/>
              <a:gd name="connsiteY28" fmla="*/ 5602510 h 5602510"/>
              <a:gd name="connsiteX29" fmla="*/ 4178457 w 9677626"/>
              <a:gd name="connsiteY29" fmla="*/ 5602510 h 5602510"/>
              <a:gd name="connsiteX30" fmla="*/ 3415633 w 9677626"/>
              <a:gd name="connsiteY30" fmla="*/ 5602510 h 5602510"/>
              <a:gd name="connsiteX31" fmla="*/ 2652808 w 9677626"/>
              <a:gd name="connsiteY31" fmla="*/ 5602510 h 5602510"/>
              <a:gd name="connsiteX32" fmla="*/ 2373865 w 9677626"/>
              <a:gd name="connsiteY32" fmla="*/ 5602510 h 5602510"/>
              <a:gd name="connsiteX33" fmla="*/ 1804593 w 9677626"/>
              <a:gd name="connsiteY33" fmla="*/ 5602510 h 5602510"/>
              <a:gd name="connsiteX34" fmla="*/ 1332097 w 9677626"/>
              <a:gd name="connsiteY34" fmla="*/ 5602510 h 5602510"/>
              <a:gd name="connsiteX35" fmla="*/ 859601 w 9677626"/>
              <a:gd name="connsiteY35" fmla="*/ 5602510 h 5602510"/>
              <a:gd name="connsiteX36" fmla="*/ 0 w 9677626"/>
              <a:gd name="connsiteY36" fmla="*/ 5602510 h 5602510"/>
              <a:gd name="connsiteX37" fmla="*/ 0 w 9677626"/>
              <a:gd name="connsiteY37" fmla="*/ 5210334 h 5602510"/>
              <a:gd name="connsiteX38" fmla="*/ 0 w 9677626"/>
              <a:gd name="connsiteY38" fmla="*/ 4706108 h 5602510"/>
              <a:gd name="connsiteX39" fmla="*/ 0 w 9677626"/>
              <a:gd name="connsiteY39" fmla="*/ 4033807 h 5602510"/>
              <a:gd name="connsiteX40" fmla="*/ 0 w 9677626"/>
              <a:gd name="connsiteY40" fmla="*/ 3473556 h 5602510"/>
              <a:gd name="connsiteX41" fmla="*/ 0 w 9677626"/>
              <a:gd name="connsiteY41" fmla="*/ 2801255 h 5602510"/>
              <a:gd name="connsiteX42" fmla="*/ 0 w 9677626"/>
              <a:gd name="connsiteY42" fmla="*/ 2128954 h 5602510"/>
              <a:gd name="connsiteX43" fmla="*/ 0 w 9677626"/>
              <a:gd name="connsiteY43" fmla="*/ 1680753 h 5602510"/>
              <a:gd name="connsiteX44" fmla="*/ 0 w 9677626"/>
              <a:gd name="connsiteY44" fmla="*/ 1176527 h 5602510"/>
              <a:gd name="connsiteX45" fmla="*/ 0 w 9677626"/>
              <a:gd name="connsiteY45" fmla="*/ 616276 h 5602510"/>
              <a:gd name="connsiteX46" fmla="*/ 0 w 9677626"/>
              <a:gd name="connsiteY46" fmla="*/ 0 h 560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677626" h="5602510" fill="none" extrusionOk="0">
                <a:moveTo>
                  <a:pt x="0" y="0"/>
                </a:moveTo>
                <a:cubicBezTo>
                  <a:pt x="244578" y="-51442"/>
                  <a:pt x="331140" y="10739"/>
                  <a:pt x="523071" y="1859"/>
                </a:cubicBezTo>
                <a:cubicBezTo>
                  <a:pt x="715002" y="-7021"/>
                  <a:pt x="824423" y="40403"/>
                  <a:pt x="1097874" y="3902"/>
                </a:cubicBezTo>
                <a:cubicBezTo>
                  <a:pt x="1371325" y="-32599"/>
                  <a:pt x="1327570" y="7579"/>
                  <a:pt x="1517481" y="5393"/>
                </a:cubicBezTo>
                <a:cubicBezTo>
                  <a:pt x="1707392" y="3207"/>
                  <a:pt x="2002838" y="80576"/>
                  <a:pt x="2195749" y="7804"/>
                </a:cubicBezTo>
                <a:cubicBezTo>
                  <a:pt x="2388660" y="-64968"/>
                  <a:pt x="2529412" y="57445"/>
                  <a:pt x="2770552" y="9847"/>
                </a:cubicBezTo>
                <a:cubicBezTo>
                  <a:pt x="3011692" y="-37751"/>
                  <a:pt x="3269155" y="70127"/>
                  <a:pt x="3448820" y="12257"/>
                </a:cubicBezTo>
                <a:cubicBezTo>
                  <a:pt x="3628485" y="-45613"/>
                  <a:pt x="3738431" y="53457"/>
                  <a:pt x="3971891" y="14116"/>
                </a:cubicBezTo>
                <a:cubicBezTo>
                  <a:pt x="4205351" y="-25224"/>
                  <a:pt x="4294483" y="40205"/>
                  <a:pt x="4443230" y="15792"/>
                </a:cubicBezTo>
                <a:cubicBezTo>
                  <a:pt x="4591977" y="-8622"/>
                  <a:pt x="5014495" y="86071"/>
                  <a:pt x="5173230" y="18386"/>
                </a:cubicBezTo>
                <a:cubicBezTo>
                  <a:pt x="4964306" y="1023392"/>
                  <a:pt x="5169895" y="1685080"/>
                  <a:pt x="5173229" y="2635779"/>
                </a:cubicBezTo>
                <a:cubicBezTo>
                  <a:pt x="5332629" y="2579639"/>
                  <a:pt x="5489554" y="2677355"/>
                  <a:pt x="5735178" y="2635779"/>
                </a:cubicBezTo>
                <a:cubicBezTo>
                  <a:pt x="5980802" y="2594203"/>
                  <a:pt x="6166590" y="2711367"/>
                  <a:pt x="6387040" y="2635779"/>
                </a:cubicBezTo>
                <a:cubicBezTo>
                  <a:pt x="6607490" y="2560191"/>
                  <a:pt x="6802866" y="2651022"/>
                  <a:pt x="6993945" y="2635779"/>
                </a:cubicBezTo>
                <a:cubicBezTo>
                  <a:pt x="7185025" y="2620536"/>
                  <a:pt x="7242473" y="2648279"/>
                  <a:pt x="7465982" y="2635779"/>
                </a:cubicBezTo>
                <a:cubicBezTo>
                  <a:pt x="7689491" y="2623279"/>
                  <a:pt x="7913217" y="2644094"/>
                  <a:pt x="8072888" y="2635779"/>
                </a:cubicBezTo>
                <a:cubicBezTo>
                  <a:pt x="8232559" y="2627464"/>
                  <a:pt x="8482490" y="2637455"/>
                  <a:pt x="8589881" y="2635779"/>
                </a:cubicBezTo>
                <a:cubicBezTo>
                  <a:pt x="8697272" y="2634103"/>
                  <a:pt x="8917617" y="2664099"/>
                  <a:pt x="9061919" y="2635779"/>
                </a:cubicBezTo>
                <a:cubicBezTo>
                  <a:pt x="9206221" y="2607459"/>
                  <a:pt x="9447077" y="2646972"/>
                  <a:pt x="9668824" y="2635779"/>
                </a:cubicBezTo>
                <a:cubicBezTo>
                  <a:pt x="9667678" y="3519039"/>
                  <a:pt x="9742333" y="4484108"/>
                  <a:pt x="9677626" y="5602510"/>
                </a:cubicBezTo>
                <a:cubicBezTo>
                  <a:pt x="9538780" y="5614259"/>
                  <a:pt x="9305390" y="5579402"/>
                  <a:pt x="9205130" y="5602510"/>
                </a:cubicBezTo>
                <a:cubicBezTo>
                  <a:pt x="9104870" y="5625618"/>
                  <a:pt x="8835227" y="5584787"/>
                  <a:pt x="8635858" y="5602510"/>
                </a:cubicBezTo>
                <a:cubicBezTo>
                  <a:pt x="8436489" y="5620233"/>
                  <a:pt x="8306813" y="5552589"/>
                  <a:pt x="8163362" y="5602510"/>
                </a:cubicBezTo>
                <a:cubicBezTo>
                  <a:pt x="8019911" y="5652431"/>
                  <a:pt x="7613433" y="5594199"/>
                  <a:pt x="7400538" y="5602510"/>
                </a:cubicBezTo>
                <a:cubicBezTo>
                  <a:pt x="7187643" y="5610821"/>
                  <a:pt x="7208732" y="5572661"/>
                  <a:pt x="7024818" y="5602510"/>
                </a:cubicBezTo>
                <a:cubicBezTo>
                  <a:pt x="6840904" y="5632359"/>
                  <a:pt x="6466200" y="5566168"/>
                  <a:pt x="6261993" y="5602510"/>
                </a:cubicBezTo>
                <a:cubicBezTo>
                  <a:pt x="6057787" y="5638852"/>
                  <a:pt x="5995135" y="5576133"/>
                  <a:pt x="5886274" y="5602510"/>
                </a:cubicBezTo>
                <a:cubicBezTo>
                  <a:pt x="5777413" y="5628887"/>
                  <a:pt x="5507261" y="5599724"/>
                  <a:pt x="5220225" y="5602510"/>
                </a:cubicBezTo>
                <a:cubicBezTo>
                  <a:pt x="4933189" y="5605296"/>
                  <a:pt x="4635339" y="5536597"/>
                  <a:pt x="4457401" y="5602510"/>
                </a:cubicBezTo>
                <a:cubicBezTo>
                  <a:pt x="4279463" y="5668423"/>
                  <a:pt x="4289301" y="5600042"/>
                  <a:pt x="4178457" y="5602510"/>
                </a:cubicBezTo>
                <a:cubicBezTo>
                  <a:pt x="4067613" y="5604978"/>
                  <a:pt x="3739536" y="5565918"/>
                  <a:pt x="3415633" y="5602510"/>
                </a:cubicBezTo>
                <a:cubicBezTo>
                  <a:pt x="3091730" y="5639102"/>
                  <a:pt x="2860203" y="5526616"/>
                  <a:pt x="2652808" y="5602510"/>
                </a:cubicBezTo>
                <a:cubicBezTo>
                  <a:pt x="2445413" y="5678404"/>
                  <a:pt x="2506205" y="5593813"/>
                  <a:pt x="2373865" y="5602510"/>
                </a:cubicBezTo>
                <a:cubicBezTo>
                  <a:pt x="2241525" y="5611207"/>
                  <a:pt x="1941630" y="5546018"/>
                  <a:pt x="1804593" y="5602510"/>
                </a:cubicBezTo>
                <a:cubicBezTo>
                  <a:pt x="1667556" y="5659002"/>
                  <a:pt x="1556790" y="5546099"/>
                  <a:pt x="1332097" y="5602510"/>
                </a:cubicBezTo>
                <a:cubicBezTo>
                  <a:pt x="1107404" y="5658921"/>
                  <a:pt x="964590" y="5599551"/>
                  <a:pt x="859601" y="5602510"/>
                </a:cubicBezTo>
                <a:cubicBezTo>
                  <a:pt x="754612" y="5605469"/>
                  <a:pt x="333630" y="5560721"/>
                  <a:pt x="0" y="5602510"/>
                </a:cubicBezTo>
                <a:cubicBezTo>
                  <a:pt x="-11731" y="5507133"/>
                  <a:pt x="30" y="5326554"/>
                  <a:pt x="0" y="5210334"/>
                </a:cubicBezTo>
                <a:cubicBezTo>
                  <a:pt x="-30" y="5094114"/>
                  <a:pt x="42029" y="4909696"/>
                  <a:pt x="0" y="4706108"/>
                </a:cubicBezTo>
                <a:cubicBezTo>
                  <a:pt x="-42029" y="4502520"/>
                  <a:pt x="61370" y="4179000"/>
                  <a:pt x="0" y="4033807"/>
                </a:cubicBezTo>
                <a:cubicBezTo>
                  <a:pt x="-61370" y="3888614"/>
                  <a:pt x="1940" y="3681639"/>
                  <a:pt x="0" y="3473556"/>
                </a:cubicBezTo>
                <a:cubicBezTo>
                  <a:pt x="-1940" y="3265473"/>
                  <a:pt x="40713" y="3057840"/>
                  <a:pt x="0" y="2801255"/>
                </a:cubicBezTo>
                <a:cubicBezTo>
                  <a:pt x="-40713" y="2544670"/>
                  <a:pt x="14159" y="2455372"/>
                  <a:pt x="0" y="2128954"/>
                </a:cubicBezTo>
                <a:cubicBezTo>
                  <a:pt x="-14159" y="1802536"/>
                  <a:pt x="30684" y="1844057"/>
                  <a:pt x="0" y="1680753"/>
                </a:cubicBezTo>
                <a:cubicBezTo>
                  <a:pt x="-30684" y="1517449"/>
                  <a:pt x="50591" y="1417956"/>
                  <a:pt x="0" y="1176527"/>
                </a:cubicBezTo>
                <a:cubicBezTo>
                  <a:pt x="-50591" y="935098"/>
                  <a:pt x="29860" y="810988"/>
                  <a:pt x="0" y="616276"/>
                </a:cubicBezTo>
                <a:cubicBezTo>
                  <a:pt x="-29860" y="421564"/>
                  <a:pt x="68606" y="296463"/>
                  <a:pt x="0" y="0"/>
                </a:cubicBezTo>
                <a:close/>
              </a:path>
              <a:path w="9677626" h="5602510" stroke="0" extrusionOk="0">
                <a:moveTo>
                  <a:pt x="0" y="0"/>
                </a:moveTo>
                <a:cubicBezTo>
                  <a:pt x="156276" y="-28697"/>
                  <a:pt x="414532" y="12029"/>
                  <a:pt x="523071" y="1859"/>
                </a:cubicBezTo>
                <a:cubicBezTo>
                  <a:pt x="631610" y="-8311"/>
                  <a:pt x="754112" y="42854"/>
                  <a:pt x="942677" y="3350"/>
                </a:cubicBezTo>
                <a:cubicBezTo>
                  <a:pt x="1131242" y="-36154"/>
                  <a:pt x="1400194" y="76956"/>
                  <a:pt x="1620945" y="5761"/>
                </a:cubicBezTo>
                <a:cubicBezTo>
                  <a:pt x="1841696" y="-65434"/>
                  <a:pt x="2031146" y="26316"/>
                  <a:pt x="2144016" y="7620"/>
                </a:cubicBezTo>
                <a:cubicBezTo>
                  <a:pt x="2256886" y="-11076"/>
                  <a:pt x="2526113" y="59551"/>
                  <a:pt x="2667087" y="9479"/>
                </a:cubicBezTo>
                <a:cubicBezTo>
                  <a:pt x="2808061" y="-40593"/>
                  <a:pt x="3182931" y="34798"/>
                  <a:pt x="3345355" y="11890"/>
                </a:cubicBezTo>
                <a:cubicBezTo>
                  <a:pt x="3507779" y="-11018"/>
                  <a:pt x="3588248" y="56969"/>
                  <a:pt x="3816694" y="13565"/>
                </a:cubicBezTo>
                <a:cubicBezTo>
                  <a:pt x="4045140" y="-29839"/>
                  <a:pt x="4221083" y="15388"/>
                  <a:pt x="4494962" y="15975"/>
                </a:cubicBezTo>
                <a:cubicBezTo>
                  <a:pt x="4768841" y="16562"/>
                  <a:pt x="4863968" y="48600"/>
                  <a:pt x="5173230" y="18386"/>
                </a:cubicBezTo>
                <a:cubicBezTo>
                  <a:pt x="5072270" y="828571"/>
                  <a:pt x="5194907" y="1875403"/>
                  <a:pt x="5173229" y="2635779"/>
                </a:cubicBezTo>
                <a:cubicBezTo>
                  <a:pt x="5411542" y="2620095"/>
                  <a:pt x="5556130" y="2636930"/>
                  <a:pt x="5735178" y="2635779"/>
                </a:cubicBezTo>
                <a:cubicBezTo>
                  <a:pt x="5914226" y="2634628"/>
                  <a:pt x="6136329" y="2692742"/>
                  <a:pt x="6252172" y="2635779"/>
                </a:cubicBezTo>
                <a:cubicBezTo>
                  <a:pt x="6368015" y="2578816"/>
                  <a:pt x="6647727" y="2671705"/>
                  <a:pt x="6859077" y="2635779"/>
                </a:cubicBezTo>
                <a:cubicBezTo>
                  <a:pt x="7070428" y="2599853"/>
                  <a:pt x="7260218" y="2679932"/>
                  <a:pt x="7376071" y="2635779"/>
                </a:cubicBezTo>
                <a:cubicBezTo>
                  <a:pt x="7491924" y="2591626"/>
                  <a:pt x="7768194" y="2671049"/>
                  <a:pt x="8027932" y="2635779"/>
                </a:cubicBezTo>
                <a:cubicBezTo>
                  <a:pt x="8287670" y="2600509"/>
                  <a:pt x="8445208" y="2666611"/>
                  <a:pt x="8679793" y="2635779"/>
                </a:cubicBezTo>
                <a:cubicBezTo>
                  <a:pt x="8914378" y="2604947"/>
                  <a:pt x="9431771" y="2704205"/>
                  <a:pt x="9668824" y="2635779"/>
                </a:cubicBezTo>
                <a:cubicBezTo>
                  <a:pt x="9678781" y="3529675"/>
                  <a:pt x="9536139" y="4694502"/>
                  <a:pt x="9677626" y="5602510"/>
                </a:cubicBezTo>
                <a:cubicBezTo>
                  <a:pt x="9601888" y="5627321"/>
                  <a:pt x="9491886" y="5576991"/>
                  <a:pt x="9398683" y="5602510"/>
                </a:cubicBezTo>
                <a:cubicBezTo>
                  <a:pt x="9305480" y="5628029"/>
                  <a:pt x="9171120" y="5584622"/>
                  <a:pt x="9022963" y="5602510"/>
                </a:cubicBezTo>
                <a:cubicBezTo>
                  <a:pt x="8874806" y="5620398"/>
                  <a:pt x="8683122" y="5553444"/>
                  <a:pt x="8550467" y="5602510"/>
                </a:cubicBezTo>
                <a:cubicBezTo>
                  <a:pt x="8417812" y="5651576"/>
                  <a:pt x="8125271" y="5576155"/>
                  <a:pt x="7787643" y="5602510"/>
                </a:cubicBezTo>
                <a:cubicBezTo>
                  <a:pt x="7450015" y="5628865"/>
                  <a:pt x="7364306" y="5557041"/>
                  <a:pt x="7218370" y="5602510"/>
                </a:cubicBezTo>
                <a:cubicBezTo>
                  <a:pt x="7072434" y="5647979"/>
                  <a:pt x="6946191" y="5599182"/>
                  <a:pt x="6745875" y="5602510"/>
                </a:cubicBezTo>
                <a:cubicBezTo>
                  <a:pt x="6545559" y="5605838"/>
                  <a:pt x="6577994" y="5592878"/>
                  <a:pt x="6466931" y="5602510"/>
                </a:cubicBezTo>
                <a:cubicBezTo>
                  <a:pt x="6355868" y="5612142"/>
                  <a:pt x="6313790" y="5578575"/>
                  <a:pt x="6187988" y="5602510"/>
                </a:cubicBezTo>
                <a:cubicBezTo>
                  <a:pt x="6062186" y="5626445"/>
                  <a:pt x="5847601" y="5577468"/>
                  <a:pt x="5521940" y="5602510"/>
                </a:cubicBezTo>
                <a:cubicBezTo>
                  <a:pt x="5196279" y="5627552"/>
                  <a:pt x="5306012" y="5598687"/>
                  <a:pt x="5146220" y="5602510"/>
                </a:cubicBezTo>
                <a:cubicBezTo>
                  <a:pt x="4986428" y="5606333"/>
                  <a:pt x="4606043" y="5579669"/>
                  <a:pt x="4383395" y="5602510"/>
                </a:cubicBezTo>
                <a:cubicBezTo>
                  <a:pt x="4160748" y="5625351"/>
                  <a:pt x="4118840" y="5578301"/>
                  <a:pt x="3910899" y="5602510"/>
                </a:cubicBezTo>
                <a:cubicBezTo>
                  <a:pt x="3702958" y="5626719"/>
                  <a:pt x="3719931" y="5582811"/>
                  <a:pt x="3631956" y="5602510"/>
                </a:cubicBezTo>
                <a:cubicBezTo>
                  <a:pt x="3543981" y="5622209"/>
                  <a:pt x="3204287" y="5586574"/>
                  <a:pt x="2965908" y="5602510"/>
                </a:cubicBezTo>
                <a:cubicBezTo>
                  <a:pt x="2727529" y="5618446"/>
                  <a:pt x="2677572" y="5557579"/>
                  <a:pt x="2590188" y="5602510"/>
                </a:cubicBezTo>
                <a:cubicBezTo>
                  <a:pt x="2502804" y="5647441"/>
                  <a:pt x="2066233" y="5543797"/>
                  <a:pt x="1924140" y="5602510"/>
                </a:cubicBezTo>
                <a:cubicBezTo>
                  <a:pt x="1782047" y="5661223"/>
                  <a:pt x="1364312" y="5571818"/>
                  <a:pt x="1161315" y="5602510"/>
                </a:cubicBezTo>
                <a:cubicBezTo>
                  <a:pt x="958319" y="5633202"/>
                  <a:pt x="889489" y="5559438"/>
                  <a:pt x="688819" y="5602510"/>
                </a:cubicBezTo>
                <a:cubicBezTo>
                  <a:pt x="488149" y="5645582"/>
                  <a:pt x="213374" y="5584720"/>
                  <a:pt x="0" y="5602510"/>
                </a:cubicBezTo>
                <a:cubicBezTo>
                  <a:pt x="-11841" y="5472100"/>
                  <a:pt x="1959" y="5258648"/>
                  <a:pt x="0" y="5154309"/>
                </a:cubicBezTo>
                <a:cubicBezTo>
                  <a:pt x="-1959" y="5049970"/>
                  <a:pt x="42588" y="4775134"/>
                  <a:pt x="0" y="4594058"/>
                </a:cubicBezTo>
                <a:cubicBezTo>
                  <a:pt x="-42588" y="4412982"/>
                  <a:pt x="5970" y="4199691"/>
                  <a:pt x="0" y="3977782"/>
                </a:cubicBezTo>
                <a:cubicBezTo>
                  <a:pt x="-5970" y="3755873"/>
                  <a:pt x="30028" y="3679153"/>
                  <a:pt x="0" y="3585606"/>
                </a:cubicBezTo>
                <a:cubicBezTo>
                  <a:pt x="-30028" y="3492059"/>
                  <a:pt x="38921" y="3332200"/>
                  <a:pt x="0" y="3193431"/>
                </a:cubicBezTo>
                <a:cubicBezTo>
                  <a:pt x="-38921" y="3054662"/>
                  <a:pt x="23065" y="2839796"/>
                  <a:pt x="0" y="2521129"/>
                </a:cubicBezTo>
                <a:cubicBezTo>
                  <a:pt x="-23065" y="2202462"/>
                  <a:pt x="48891" y="2236345"/>
                  <a:pt x="0" y="1960878"/>
                </a:cubicBezTo>
                <a:cubicBezTo>
                  <a:pt x="-48891" y="1685411"/>
                  <a:pt x="24718" y="1750182"/>
                  <a:pt x="0" y="1568703"/>
                </a:cubicBezTo>
                <a:cubicBezTo>
                  <a:pt x="-24718" y="1387225"/>
                  <a:pt x="41271" y="1218228"/>
                  <a:pt x="0" y="1008452"/>
                </a:cubicBezTo>
                <a:cubicBezTo>
                  <a:pt x="-41271" y="798676"/>
                  <a:pt x="2732" y="249391"/>
                  <a:pt x="0" y="0"/>
                </a:cubicBezTo>
                <a:close/>
              </a:path>
            </a:pathLst>
          </a:custGeom>
          <a:solidFill>
            <a:schemeClr val="accent2">
              <a:lumMod val="40000"/>
              <a:lumOff val="60000"/>
              <a:alpha val="23000"/>
            </a:schemeClr>
          </a:solidFill>
          <a:ln w="6350">
            <a:solidFill>
              <a:schemeClr val="accent2">
                <a:lumMod val="50000"/>
              </a:schemeClr>
            </a:solidFill>
            <a:extLst>
              <a:ext uri="{C807C97D-BFC1-408E-A445-0C87EB9F89A2}">
                <ask:lineSketchStyleProps xmlns:ask="http://schemas.microsoft.com/office/drawing/2018/sketchyshapes" sd="1219033472">
                  <a:custGeom>
                    <a:avLst/>
                    <a:gdLst>
                      <a:gd name="connsiteX0" fmla="*/ 0 w 9484266"/>
                      <a:gd name="connsiteY0" fmla="*/ 0 h 5257186"/>
                      <a:gd name="connsiteX1" fmla="*/ 2628593 w 9484266"/>
                      <a:gd name="connsiteY1" fmla="*/ 0 h 5257186"/>
                      <a:gd name="connsiteX2" fmla="*/ 2628593 w 9484266"/>
                      <a:gd name="connsiteY2" fmla="*/ 2628593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2628593 w 9484266"/>
                      <a:gd name="connsiteY1" fmla="*/ 0 h 5257186"/>
                      <a:gd name="connsiteX2" fmla="*/ 3844917 w 9484266"/>
                      <a:gd name="connsiteY2" fmla="*/ 266309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4250359 w 9484266"/>
                      <a:gd name="connsiteY1" fmla="*/ 8626 h 5257186"/>
                      <a:gd name="connsiteX2" fmla="*/ 3844917 w 9484266"/>
                      <a:gd name="connsiteY2" fmla="*/ 266309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4250359 w 9484266"/>
                      <a:gd name="connsiteY1" fmla="*/ 8626 h 5257186"/>
                      <a:gd name="connsiteX2" fmla="*/ 5130253 w 9484266"/>
                      <a:gd name="connsiteY2" fmla="*/ 266309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130253 w 9484266"/>
                      <a:gd name="connsiteY2" fmla="*/ 266309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63721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637219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507823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507823 h 5257186"/>
                      <a:gd name="connsiteX3" fmla="*/ 9484266 w 9484266"/>
                      <a:gd name="connsiteY3" fmla="*/ 2628593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507823 h 5257186"/>
                      <a:gd name="connsiteX3" fmla="*/ 9475640 w 9484266"/>
                      <a:gd name="connsiteY3" fmla="*/ 2473317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1242 w 9484266"/>
                      <a:gd name="connsiteY1" fmla="*/ 17253 h 5257186"/>
                      <a:gd name="connsiteX2" fmla="*/ 5069868 w 9484266"/>
                      <a:gd name="connsiteY2" fmla="*/ 2473317 h 5257186"/>
                      <a:gd name="connsiteX3" fmla="*/ 9475640 w 9484266"/>
                      <a:gd name="connsiteY3" fmla="*/ 2473317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18110 w 9484266"/>
                      <a:gd name="connsiteY1" fmla="*/ 17253 h 5257186"/>
                      <a:gd name="connsiteX2" fmla="*/ 5069868 w 9484266"/>
                      <a:gd name="connsiteY2" fmla="*/ 2473317 h 5257186"/>
                      <a:gd name="connsiteX3" fmla="*/ 9475640 w 9484266"/>
                      <a:gd name="connsiteY3" fmla="*/ 2473317 h 5257186"/>
                      <a:gd name="connsiteX4" fmla="*/ 9484266 w 9484266"/>
                      <a:gd name="connsiteY4" fmla="*/ 5257186 h 5257186"/>
                      <a:gd name="connsiteX5" fmla="*/ 0 w 9484266"/>
                      <a:gd name="connsiteY5" fmla="*/ 5257186 h 5257186"/>
                      <a:gd name="connsiteX6" fmla="*/ 0 w 9484266"/>
                      <a:gd name="connsiteY6" fmla="*/ 0 h 5257186"/>
                      <a:gd name="connsiteX0" fmla="*/ 0 w 9484266"/>
                      <a:gd name="connsiteY0" fmla="*/ 0 h 5257186"/>
                      <a:gd name="connsiteX1" fmla="*/ 5069869 w 9484266"/>
                      <a:gd name="connsiteY1" fmla="*/ 17253 h 5257186"/>
                      <a:gd name="connsiteX2" fmla="*/ 5069868 w 9484266"/>
                      <a:gd name="connsiteY2" fmla="*/ 2473317 h 5257186"/>
                      <a:gd name="connsiteX3" fmla="*/ 9475640 w 9484266"/>
                      <a:gd name="connsiteY3" fmla="*/ 2473317 h 5257186"/>
                      <a:gd name="connsiteX4" fmla="*/ 9484266 w 9484266"/>
                      <a:gd name="connsiteY4" fmla="*/ 5257186 h 5257186"/>
                      <a:gd name="connsiteX5" fmla="*/ 0 w 9484266"/>
                      <a:gd name="connsiteY5" fmla="*/ 5257186 h 5257186"/>
                      <a:gd name="connsiteX6" fmla="*/ 0 w 9484266"/>
                      <a:gd name="connsiteY6" fmla="*/ 0 h 525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266" h="5257186">
                        <a:moveTo>
                          <a:pt x="0" y="0"/>
                        </a:moveTo>
                        <a:lnTo>
                          <a:pt x="5069869" y="17253"/>
                        </a:lnTo>
                        <a:cubicBezTo>
                          <a:pt x="5072744" y="890575"/>
                          <a:pt x="5066993" y="1599995"/>
                          <a:pt x="5069868" y="2473317"/>
                        </a:cubicBezTo>
                        <a:lnTo>
                          <a:pt x="9475640" y="2473317"/>
                        </a:lnTo>
                        <a:cubicBezTo>
                          <a:pt x="9478515" y="3401273"/>
                          <a:pt x="9481391" y="4329230"/>
                          <a:pt x="9484266" y="5257186"/>
                        </a:cubicBezTo>
                        <a:lnTo>
                          <a:pt x="0" y="5257186"/>
                        </a:lnTo>
                        <a:lnTo>
                          <a:pt x="0" y="0"/>
                        </a:ln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D44B0574-E643-4A22-867C-A5A7653EB69C}"/>
              </a:ext>
            </a:extLst>
          </p:cNvPr>
          <p:cNvGrpSpPr/>
          <p:nvPr/>
        </p:nvGrpSpPr>
        <p:grpSpPr>
          <a:xfrm>
            <a:off x="113509" y="125379"/>
            <a:ext cx="5695950" cy="814339"/>
            <a:chOff x="113509" y="125379"/>
            <a:chExt cx="5695950" cy="814339"/>
          </a:xfrm>
        </p:grpSpPr>
        <p:sp>
          <p:nvSpPr>
            <p:cNvPr id="14" name="字幕 2">
              <a:extLst>
                <a:ext uri="{FF2B5EF4-FFF2-40B4-BE49-F238E27FC236}">
                  <a16:creationId xmlns:a16="http://schemas.microsoft.com/office/drawing/2014/main" id="{E6FE34D6-7C08-4C6D-AE1F-CADBC0398636}"/>
                </a:ext>
              </a:extLst>
            </p:cNvPr>
            <p:cNvSpPr txBox="1">
              <a:spLocks/>
            </p:cNvSpPr>
            <p:nvPr/>
          </p:nvSpPr>
          <p:spPr>
            <a:xfrm>
              <a:off x="113509" y="125384"/>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P</a:t>
              </a:r>
            </a:p>
          </p:txBody>
        </p:sp>
        <p:grpSp>
          <p:nvGrpSpPr>
            <p:cNvPr id="13" name="グループ化 12">
              <a:extLst>
                <a:ext uri="{FF2B5EF4-FFF2-40B4-BE49-F238E27FC236}">
                  <a16:creationId xmlns:a16="http://schemas.microsoft.com/office/drawing/2014/main" id="{69A61DDF-C23C-4FD7-B377-79C39C1D37D4}"/>
                </a:ext>
              </a:extLst>
            </p:cNvPr>
            <p:cNvGrpSpPr/>
            <p:nvPr/>
          </p:nvGrpSpPr>
          <p:grpSpPr>
            <a:xfrm>
              <a:off x="773909" y="125379"/>
              <a:ext cx="5035550" cy="814339"/>
              <a:chOff x="773909" y="125379"/>
              <a:chExt cx="5035550" cy="814339"/>
            </a:xfrm>
          </p:grpSpPr>
          <p:sp>
            <p:nvSpPr>
              <p:cNvPr id="15" name="字幕 2">
                <a:extLst>
                  <a:ext uri="{FF2B5EF4-FFF2-40B4-BE49-F238E27FC236}">
                    <a16:creationId xmlns:a16="http://schemas.microsoft.com/office/drawing/2014/main" id="{AA05580F-EB14-4398-9127-AE3E9ACFE877}"/>
                  </a:ext>
                </a:extLst>
              </p:cNvPr>
              <p:cNvSpPr txBox="1">
                <a:spLocks/>
              </p:cNvSpPr>
              <p:nvPr/>
            </p:nvSpPr>
            <p:spPr>
              <a:xfrm>
                <a:off x="773909" y="125381"/>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A</a:t>
                </a:r>
              </a:p>
            </p:txBody>
          </p:sp>
          <p:sp>
            <p:nvSpPr>
              <p:cNvPr id="16" name="字幕 2">
                <a:extLst>
                  <a:ext uri="{FF2B5EF4-FFF2-40B4-BE49-F238E27FC236}">
                    <a16:creationId xmlns:a16="http://schemas.microsoft.com/office/drawing/2014/main" id="{EE10CD17-2575-4794-95E1-C5F6A8588D68}"/>
                  </a:ext>
                </a:extLst>
              </p:cNvPr>
              <p:cNvSpPr txBox="1">
                <a:spLocks/>
              </p:cNvSpPr>
              <p:nvPr/>
            </p:nvSpPr>
            <p:spPr>
              <a:xfrm>
                <a:off x="1434309" y="125384"/>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C</a:t>
                </a:r>
              </a:p>
            </p:txBody>
          </p:sp>
          <p:sp>
            <p:nvSpPr>
              <p:cNvPr id="17" name="字幕 2">
                <a:extLst>
                  <a:ext uri="{FF2B5EF4-FFF2-40B4-BE49-F238E27FC236}">
                    <a16:creationId xmlns:a16="http://schemas.microsoft.com/office/drawing/2014/main" id="{69D6D79B-8600-4C65-98F2-EFB8CFD76B9A}"/>
                  </a:ext>
                </a:extLst>
              </p:cNvPr>
              <p:cNvSpPr txBox="1">
                <a:spLocks/>
              </p:cNvSpPr>
              <p:nvPr/>
            </p:nvSpPr>
            <p:spPr>
              <a:xfrm>
                <a:off x="2094709" y="125380"/>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N</a:t>
                </a:r>
              </a:p>
            </p:txBody>
          </p:sp>
          <p:sp>
            <p:nvSpPr>
              <p:cNvPr id="18" name="字幕 2">
                <a:extLst>
                  <a:ext uri="{FF2B5EF4-FFF2-40B4-BE49-F238E27FC236}">
                    <a16:creationId xmlns:a16="http://schemas.microsoft.com/office/drawing/2014/main" id="{D91A2978-1CBC-428E-9985-8E846DC71223}"/>
                  </a:ext>
                </a:extLst>
              </p:cNvPr>
              <p:cNvSpPr txBox="1">
                <a:spLocks/>
              </p:cNvSpPr>
              <p:nvPr/>
            </p:nvSpPr>
            <p:spPr>
              <a:xfrm>
                <a:off x="2744791" y="125380"/>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e</a:t>
                </a:r>
              </a:p>
            </p:txBody>
          </p:sp>
          <p:sp>
            <p:nvSpPr>
              <p:cNvPr id="19" name="字幕 2">
                <a:extLst>
                  <a:ext uri="{FF2B5EF4-FFF2-40B4-BE49-F238E27FC236}">
                    <a16:creationId xmlns:a16="http://schemas.microsoft.com/office/drawing/2014/main" id="{B7ACA7F3-95A6-40CF-B054-3308FA0700A6}"/>
                  </a:ext>
                </a:extLst>
              </p:cNvPr>
              <p:cNvSpPr txBox="1">
                <a:spLocks/>
              </p:cNvSpPr>
              <p:nvPr/>
            </p:nvSpPr>
            <p:spPr>
              <a:xfrm>
                <a:off x="3405191" y="125379"/>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w</a:t>
                </a:r>
              </a:p>
            </p:txBody>
          </p:sp>
          <p:sp>
            <p:nvSpPr>
              <p:cNvPr id="20" name="字幕 2">
                <a:extLst>
                  <a:ext uri="{FF2B5EF4-FFF2-40B4-BE49-F238E27FC236}">
                    <a16:creationId xmlns:a16="http://schemas.microsoft.com/office/drawing/2014/main" id="{B316DCD6-33EE-406E-95FB-B3CC80E9F902}"/>
                  </a:ext>
                </a:extLst>
              </p:cNvPr>
              <p:cNvSpPr txBox="1">
                <a:spLocks/>
              </p:cNvSpPr>
              <p:nvPr/>
            </p:nvSpPr>
            <p:spPr>
              <a:xfrm>
                <a:off x="4075909" y="125379"/>
                <a:ext cx="619125" cy="814334"/>
              </a:xfrm>
              <a:prstGeom prst="rect">
                <a:avLst/>
              </a:prstGeom>
              <a:solidFill>
                <a:schemeClr val="accent2"/>
              </a:solidFill>
              <a:ln>
                <a:noFill/>
              </a:ln>
            </p:spPr>
            <p:txBody>
              <a:bodyPr vert="horz" lIns="74295" tIns="37148" rIns="74295" bIns="37148"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2926" dirty="0">
                    <a:latin typeface="HGP創英角ﾎﾟｯﾌﾟ体" panose="040B0A00000000000000" pitchFamily="50" charset="-128"/>
                    <a:ea typeface="HGP創英角ﾎﾟｯﾌﾟ体" panose="040B0A00000000000000" pitchFamily="50" charset="-128"/>
                  </a:rPr>
                  <a:t> </a:t>
                </a:r>
                <a:r>
                  <a:rPr lang="en-US" altLang="ja-JP" sz="2926" dirty="0">
                    <a:solidFill>
                      <a:schemeClr val="bg1"/>
                    </a:solidFill>
                    <a:latin typeface="HGP創英角ﾎﾟｯﾌﾟ体" panose="040B0A00000000000000" pitchFamily="50" charset="-128"/>
                    <a:ea typeface="HGP創英角ﾎﾟｯﾌﾟ体" panose="040B0A00000000000000" pitchFamily="50" charset="-128"/>
                  </a:rPr>
                  <a:t>S</a:t>
                </a:r>
              </a:p>
            </p:txBody>
          </p:sp>
          <p:sp>
            <p:nvSpPr>
              <p:cNvPr id="21" name="字幕 2">
                <a:extLst>
                  <a:ext uri="{FF2B5EF4-FFF2-40B4-BE49-F238E27FC236}">
                    <a16:creationId xmlns:a16="http://schemas.microsoft.com/office/drawing/2014/main" id="{FF699E42-CA73-4C7C-B744-90D91FDBDD6F}"/>
                  </a:ext>
                </a:extLst>
              </p:cNvPr>
              <p:cNvSpPr txBox="1">
                <a:spLocks/>
              </p:cNvSpPr>
              <p:nvPr/>
            </p:nvSpPr>
            <p:spPr>
              <a:xfrm>
                <a:off x="4746628" y="198824"/>
                <a:ext cx="1062831" cy="740894"/>
              </a:xfrm>
              <a:prstGeom prst="rect">
                <a:avLst/>
              </a:prstGeom>
              <a:ln>
                <a:noFill/>
              </a:ln>
            </p:spPr>
            <p:txBody>
              <a:bodyPr vert="horz" lIns="74295" tIns="37148" rIns="74295" bIns="37148"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1950" dirty="0"/>
                  <a:t>Vol.5</a:t>
                </a:r>
              </a:p>
            </p:txBody>
          </p:sp>
        </p:grpSp>
      </p:grpSp>
      <p:grpSp>
        <p:nvGrpSpPr>
          <p:cNvPr id="9" name="グループ化 8">
            <a:extLst>
              <a:ext uri="{FF2B5EF4-FFF2-40B4-BE49-F238E27FC236}">
                <a16:creationId xmlns:a16="http://schemas.microsoft.com/office/drawing/2014/main" id="{B411F8E5-28E3-442B-8B6F-26B11D55EA99}"/>
              </a:ext>
            </a:extLst>
          </p:cNvPr>
          <p:cNvGrpSpPr/>
          <p:nvPr/>
        </p:nvGrpSpPr>
        <p:grpSpPr>
          <a:xfrm>
            <a:off x="5434246" y="69619"/>
            <a:ext cx="4287962" cy="3478691"/>
            <a:chOff x="5536915" y="4645035"/>
            <a:chExt cx="4287962" cy="3478691"/>
          </a:xfrm>
        </p:grpSpPr>
        <p:pic>
          <p:nvPicPr>
            <p:cNvPr id="35" name="図 34">
              <a:extLst>
                <a:ext uri="{FF2B5EF4-FFF2-40B4-BE49-F238E27FC236}">
                  <a16:creationId xmlns:a16="http://schemas.microsoft.com/office/drawing/2014/main" id="{C7C20FCC-890C-4209-A008-05A1B123EAED}"/>
                </a:ext>
              </a:extLst>
            </p:cNvPr>
            <p:cNvPicPr>
              <a:picLocks noChangeAspect="1"/>
            </p:cNvPicPr>
            <p:nvPr/>
          </p:nvPicPr>
          <p:blipFill>
            <a:blip r:embed="rId3"/>
            <a:stretch>
              <a:fillRect/>
            </a:stretch>
          </p:blipFill>
          <p:spPr>
            <a:xfrm>
              <a:off x="5536915" y="4657651"/>
              <a:ext cx="4287962" cy="3466075"/>
            </a:xfrm>
            <a:prstGeom prst="rect">
              <a:avLst/>
            </a:prstGeom>
          </p:spPr>
        </p:pic>
        <p:pic>
          <p:nvPicPr>
            <p:cNvPr id="1030" name="Picture 6">
              <a:extLst>
                <a:ext uri="{FF2B5EF4-FFF2-40B4-BE49-F238E27FC236}">
                  <a16:creationId xmlns:a16="http://schemas.microsoft.com/office/drawing/2014/main" id="{9FB7E287-DB48-42A6-9A3B-8A31A3547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072" y="4645035"/>
              <a:ext cx="3824447" cy="93425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テキスト ボックス 46">
            <a:extLst>
              <a:ext uri="{FF2B5EF4-FFF2-40B4-BE49-F238E27FC236}">
                <a16:creationId xmlns:a16="http://schemas.microsoft.com/office/drawing/2014/main" id="{142A40E5-C6BA-4614-8A24-5D8D5D6AA86E}"/>
              </a:ext>
            </a:extLst>
          </p:cNvPr>
          <p:cNvSpPr txBox="1"/>
          <p:nvPr/>
        </p:nvSpPr>
        <p:spPr>
          <a:xfrm>
            <a:off x="5911992" y="347530"/>
            <a:ext cx="3464642" cy="430887"/>
          </a:xfrm>
          <a:prstGeom prst="rect">
            <a:avLst/>
          </a:prstGeom>
          <a:noFill/>
        </p:spPr>
        <p:txBody>
          <a:bodyPr wrap="square" rtlCol="0">
            <a:spAutoFit/>
          </a:bodyPr>
          <a:lstStyle/>
          <a:p>
            <a:pPr algn="ctr"/>
            <a:r>
              <a:rPr kumimoji="1" lang="en-US" altLang="ja-JP" sz="2000" dirty="0">
                <a:latin typeface="HGS行書体" panose="03000600000000000000" pitchFamily="66" charset="-128"/>
                <a:ea typeface="HGS行書体" panose="03000600000000000000" pitchFamily="66" charset="-128"/>
              </a:rPr>
              <a:t>PAC</a:t>
            </a:r>
            <a:r>
              <a:rPr kumimoji="1" lang="ja-JP" altLang="en-US" sz="2000" dirty="0">
                <a:latin typeface="HGS行書体" panose="03000600000000000000" pitchFamily="66" charset="-128"/>
                <a:ea typeface="HGS行書体" panose="03000600000000000000" pitchFamily="66" charset="-128"/>
              </a:rPr>
              <a:t>川柳受賞作品発表</a:t>
            </a:r>
            <a:endParaRPr kumimoji="1" lang="en-US" altLang="ja-JP" sz="2000" dirty="0">
              <a:latin typeface="HGS行書体" panose="03000600000000000000" pitchFamily="66" charset="-128"/>
              <a:ea typeface="HGS行書体" panose="03000600000000000000" pitchFamily="66" charset="-128"/>
            </a:endParaRPr>
          </a:p>
          <a:p>
            <a:pPr algn="ctr"/>
            <a:endParaRPr kumimoji="1" lang="en-US" altLang="ja-JP" sz="200" dirty="0">
              <a:latin typeface="Meiryo UI" panose="020B0604030504040204" pitchFamily="50" charset="-128"/>
              <a:ea typeface="Meiryo UI" panose="020B0604030504040204" pitchFamily="50" charset="-128"/>
            </a:endParaRPr>
          </a:p>
        </p:txBody>
      </p:sp>
      <p:pic>
        <p:nvPicPr>
          <p:cNvPr id="10" name="図 9" descr="テーブルの周りに集まっている人たち&#10;&#10;中程度の精度で自動的に生成された説明">
            <a:extLst>
              <a:ext uri="{FF2B5EF4-FFF2-40B4-BE49-F238E27FC236}">
                <a16:creationId xmlns:a16="http://schemas.microsoft.com/office/drawing/2014/main" id="{14891E03-746B-43A6-BFFD-6FA2278E4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441" y="5442250"/>
            <a:ext cx="1471788" cy="1103841"/>
          </a:xfrm>
          <a:prstGeom prst="rect">
            <a:avLst/>
          </a:prstGeom>
        </p:spPr>
      </p:pic>
      <p:sp>
        <p:nvSpPr>
          <p:cNvPr id="61" name="字幕 2">
            <a:extLst>
              <a:ext uri="{FF2B5EF4-FFF2-40B4-BE49-F238E27FC236}">
                <a16:creationId xmlns:a16="http://schemas.microsoft.com/office/drawing/2014/main" id="{38B09813-8600-4E60-85EC-02398319502F}"/>
              </a:ext>
            </a:extLst>
          </p:cNvPr>
          <p:cNvSpPr txBox="1">
            <a:spLocks/>
          </p:cNvSpPr>
          <p:nvPr/>
        </p:nvSpPr>
        <p:spPr>
          <a:xfrm>
            <a:off x="4874587" y="6187777"/>
            <a:ext cx="2189065" cy="480976"/>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大阪支社ではクリスマス会兼納会！</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ケーキを切り分ける森さんの真剣な表情☺</a:t>
            </a:r>
            <a:endParaRPr lang="en-US" altLang="ja-JP" sz="900" dirty="0">
              <a:latin typeface="Meiryo UI" panose="020B0604030504040204" pitchFamily="50" charset="-128"/>
              <a:ea typeface="Meiryo UI" panose="020B0604030504040204" pitchFamily="50" charset="-128"/>
            </a:endParaRPr>
          </a:p>
        </p:txBody>
      </p:sp>
      <p:pic>
        <p:nvPicPr>
          <p:cNvPr id="32" name="図 31" descr="レストランのテーブルに座っている人たち&#10;&#10;中程度の精度で自動的に生成された説明">
            <a:extLst>
              <a:ext uri="{FF2B5EF4-FFF2-40B4-BE49-F238E27FC236}">
                <a16:creationId xmlns:a16="http://schemas.microsoft.com/office/drawing/2014/main" id="{DDB08AF9-C055-4BDD-BE90-9A70E082D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376" y="4013504"/>
            <a:ext cx="1494000" cy="1120500"/>
          </a:xfrm>
          <a:prstGeom prst="rect">
            <a:avLst/>
          </a:prstGeom>
        </p:spPr>
      </p:pic>
      <p:pic>
        <p:nvPicPr>
          <p:cNvPr id="30" name="図 29" descr="レストランのテーブルの上に立っている人たち&#10;&#10;中程度の精度で自動的に生成された説明">
            <a:extLst>
              <a:ext uri="{FF2B5EF4-FFF2-40B4-BE49-F238E27FC236}">
                <a16:creationId xmlns:a16="http://schemas.microsoft.com/office/drawing/2014/main" id="{FC492145-523C-4506-8B83-F3EF9327CB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524" y="4013504"/>
            <a:ext cx="1494000" cy="1120500"/>
          </a:xfrm>
          <a:prstGeom prst="rect">
            <a:avLst/>
          </a:prstGeom>
        </p:spPr>
      </p:pic>
      <p:pic>
        <p:nvPicPr>
          <p:cNvPr id="34" name="図 33" descr="レストランのテーブルに座っている人たち&#10;&#10;自動的に生成された説明">
            <a:extLst>
              <a:ext uri="{FF2B5EF4-FFF2-40B4-BE49-F238E27FC236}">
                <a16:creationId xmlns:a16="http://schemas.microsoft.com/office/drawing/2014/main" id="{8D3D4D57-2C60-4952-8E01-5691B446A9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8376" y="2587292"/>
            <a:ext cx="1494000" cy="1120500"/>
          </a:xfrm>
          <a:prstGeom prst="rect">
            <a:avLst/>
          </a:prstGeom>
        </p:spPr>
      </p:pic>
      <p:pic>
        <p:nvPicPr>
          <p:cNvPr id="64" name="図 63">
            <a:extLst>
              <a:ext uri="{FF2B5EF4-FFF2-40B4-BE49-F238E27FC236}">
                <a16:creationId xmlns:a16="http://schemas.microsoft.com/office/drawing/2014/main" id="{F802C602-6FFA-41DE-886A-E50CB3BA23F6}"/>
              </a:ext>
            </a:extLst>
          </p:cNvPr>
          <p:cNvPicPr>
            <a:picLocks noChangeAspect="1"/>
          </p:cNvPicPr>
          <p:nvPr/>
        </p:nvPicPr>
        <p:blipFill rotWithShape="1">
          <a:blip r:embed="rId9">
            <a:extLst>
              <a:ext uri="{28A0092B-C50C-407E-A947-70E740481C1C}">
                <a14:useLocalDpi xmlns:a14="http://schemas.microsoft.com/office/drawing/2010/main" val="0"/>
              </a:ext>
            </a:extLst>
          </a:blip>
          <a:srcRect t="17822" b="15690"/>
          <a:stretch/>
        </p:blipFill>
        <p:spPr>
          <a:xfrm>
            <a:off x="6944483" y="5451391"/>
            <a:ext cx="918386" cy="1085558"/>
          </a:xfrm>
          <a:prstGeom prst="rect">
            <a:avLst/>
          </a:prstGeom>
        </p:spPr>
      </p:pic>
      <p:pic>
        <p:nvPicPr>
          <p:cNvPr id="40" name="図 39">
            <a:extLst>
              <a:ext uri="{FF2B5EF4-FFF2-40B4-BE49-F238E27FC236}">
                <a16:creationId xmlns:a16="http://schemas.microsoft.com/office/drawing/2014/main" id="{1862B8A6-4F01-4AB5-BD3E-5843F2C926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524" y="2587292"/>
            <a:ext cx="1494000" cy="1120500"/>
          </a:xfrm>
          <a:prstGeom prst="rect">
            <a:avLst/>
          </a:prstGeom>
        </p:spPr>
      </p:pic>
      <p:sp>
        <p:nvSpPr>
          <p:cNvPr id="62" name="字幕 2">
            <a:extLst>
              <a:ext uri="{FF2B5EF4-FFF2-40B4-BE49-F238E27FC236}">
                <a16:creationId xmlns:a16="http://schemas.microsoft.com/office/drawing/2014/main" id="{2A888C25-2FCA-4257-AB6E-48A75D02C8F5}"/>
              </a:ext>
            </a:extLst>
          </p:cNvPr>
          <p:cNvSpPr txBox="1">
            <a:spLocks/>
          </p:cNvSpPr>
          <p:nvPr/>
        </p:nvSpPr>
        <p:spPr>
          <a:xfrm>
            <a:off x="2058946" y="1962918"/>
            <a:ext cx="3057892" cy="459722"/>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神戸本社では</a:t>
            </a:r>
            <a:r>
              <a:rPr lang="en-US" altLang="ja-JP" sz="900" dirty="0">
                <a:latin typeface="Meiryo UI" panose="020B0604030504040204" pitchFamily="50" charset="-128"/>
                <a:ea typeface="Meiryo UI" panose="020B0604030504040204" pitchFamily="50" charset="-128"/>
              </a:rPr>
              <a:t>2</a:t>
            </a:r>
            <a:r>
              <a:rPr lang="ja-JP" altLang="en-US" sz="900" dirty="0">
                <a:latin typeface="Meiryo UI" panose="020B0604030504040204" pitchFamily="50" charset="-128"/>
                <a:ea typeface="Meiryo UI" panose="020B0604030504040204" pitchFamily="50" charset="-128"/>
              </a:rPr>
              <a:t>年ぶりに納会が行われました！</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部署を越えていろいろな方とお話できる良い機会となりました</a:t>
            </a:r>
            <a:endParaRPr lang="en-US" altLang="ja-JP" sz="900" dirty="0">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136614BA-5324-4766-846A-8445F37C4C97}"/>
              </a:ext>
            </a:extLst>
          </p:cNvPr>
          <p:cNvGrpSpPr/>
          <p:nvPr/>
        </p:nvGrpSpPr>
        <p:grpSpPr>
          <a:xfrm>
            <a:off x="63413" y="983071"/>
            <a:ext cx="4794060" cy="594084"/>
            <a:chOff x="4284573" y="1176211"/>
            <a:chExt cx="4794060" cy="594084"/>
          </a:xfrm>
        </p:grpSpPr>
        <p:sp>
          <p:nvSpPr>
            <p:cNvPr id="84" name="楕円 83">
              <a:extLst>
                <a:ext uri="{FF2B5EF4-FFF2-40B4-BE49-F238E27FC236}">
                  <a16:creationId xmlns:a16="http://schemas.microsoft.com/office/drawing/2014/main" id="{D1D997C4-40F8-4603-8A65-E31FC92B2C24}"/>
                </a:ext>
              </a:extLst>
            </p:cNvPr>
            <p:cNvSpPr/>
            <p:nvPr/>
          </p:nvSpPr>
          <p:spPr>
            <a:xfrm>
              <a:off x="5319988" y="1225439"/>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ン</a:t>
              </a:r>
              <a:endPar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endParaRPr>
            </a:p>
          </p:txBody>
        </p:sp>
        <p:sp>
          <p:nvSpPr>
            <p:cNvPr id="85" name="楕円 84">
              <a:extLst>
                <a:ext uri="{FF2B5EF4-FFF2-40B4-BE49-F238E27FC236}">
                  <a16:creationId xmlns:a16="http://schemas.microsoft.com/office/drawing/2014/main" id="{FFB0EC20-F278-4449-B582-8DF616003D94}"/>
                </a:ext>
              </a:extLst>
            </p:cNvPr>
            <p:cNvSpPr/>
            <p:nvPr/>
          </p:nvSpPr>
          <p:spPr>
            <a:xfrm>
              <a:off x="7402534" y="1231426"/>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ー</a:t>
              </a:r>
            </a:p>
          </p:txBody>
        </p:sp>
        <p:sp>
          <p:nvSpPr>
            <p:cNvPr id="86" name="楕円 85">
              <a:extLst>
                <a:ext uri="{FF2B5EF4-FFF2-40B4-BE49-F238E27FC236}">
                  <a16:creationId xmlns:a16="http://schemas.microsoft.com/office/drawing/2014/main" id="{C68B9A36-6A5A-451D-802E-71483D2566D4}"/>
                </a:ext>
              </a:extLst>
            </p:cNvPr>
            <p:cNvSpPr/>
            <p:nvPr/>
          </p:nvSpPr>
          <p:spPr>
            <a:xfrm>
              <a:off x="6878671" y="1231426"/>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ポ</a:t>
              </a:r>
            </a:p>
          </p:txBody>
        </p:sp>
        <p:sp>
          <p:nvSpPr>
            <p:cNvPr id="87" name="楕円 86">
              <a:extLst>
                <a:ext uri="{FF2B5EF4-FFF2-40B4-BE49-F238E27FC236}">
                  <a16:creationId xmlns:a16="http://schemas.microsoft.com/office/drawing/2014/main" id="{9F06044B-A5EB-412F-86F6-986AD3C7CB12}"/>
                </a:ext>
              </a:extLst>
            </p:cNvPr>
            <p:cNvSpPr/>
            <p:nvPr/>
          </p:nvSpPr>
          <p:spPr>
            <a:xfrm>
              <a:off x="6366658" y="1231426"/>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レ</a:t>
              </a:r>
            </a:p>
          </p:txBody>
        </p:sp>
        <p:sp>
          <p:nvSpPr>
            <p:cNvPr id="88" name="楕円 87">
              <a:extLst>
                <a:ext uri="{FF2B5EF4-FFF2-40B4-BE49-F238E27FC236}">
                  <a16:creationId xmlns:a16="http://schemas.microsoft.com/office/drawing/2014/main" id="{DF110E6C-96BE-4347-B58C-96A32AFEBF52}"/>
                </a:ext>
              </a:extLst>
            </p:cNvPr>
            <p:cNvSpPr/>
            <p:nvPr/>
          </p:nvSpPr>
          <p:spPr>
            <a:xfrm>
              <a:off x="5841382" y="1225439"/>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ト</a:t>
              </a:r>
            </a:p>
          </p:txBody>
        </p:sp>
        <p:sp>
          <p:nvSpPr>
            <p:cNvPr id="89" name="楕円 88">
              <a:extLst>
                <a:ext uri="{FF2B5EF4-FFF2-40B4-BE49-F238E27FC236}">
                  <a16:creationId xmlns:a16="http://schemas.microsoft.com/office/drawing/2014/main" id="{D9D1E840-285A-4D7B-ADF9-61EAED977E2E}"/>
                </a:ext>
              </a:extLst>
            </p:cNvPr>
            <p:cNvSpPr/>
            <p:nvPr/>
          </p:nvSpPr>
          <p:spPr>
            <a:xfrm>
              <a:off x="7915454" y="1240807"/>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ト</a:t>
              </a:r>
            </a:p>
          </p:txBody>
        </p:sp>
        <p:pic>
          <p:nvPicPr>
            <p:cNvPr id="83" name="Picture 2" descr="新聞紙のイラスト">
              <a:extLst>
                <a:ext uri="{FF2B5EF4-FFF2-40B4-BE49-F238E27FC236}">
                  <a16:creationId xmlns:a16="http://schemas.microsoft.com/office/drawing/2014/main" id="{FDA076CF-3F48-4B09-A0D1-EEF1B3C90E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82357">
              <a:off x="8484549" y="1176211"/>
              <a:ext cx="594084" cy="594084"/>
            </a:xfrm>
            <a:prstGeom prst="rect">
              <a:avLst/>
            </a:prstGeom>
            <a:noFill/>
            <a:extLst>
              <a:ext uri="{909E8E84-426E-40DD-AFC4-6F175D3DCCD1}">
                <a14:hiddenFill xmlns:a14="http://schemas.microsoft.com/office/drawing/2010/main">
                  <a:solidFill>
                    <a:srgbClr val="FFFFFF"/>
                  </a:solidFill>
                </a14:hiddenFill>
              </a:ext>
            </a:extLst>
          </p:spPr>
        </p:pic>
        <p:sp>
          <p:nvSpPr>
            <p:cNvPr id="63" name="楕円 62">
              <a:extLst>
                <a:ext uri="{FF2B5EF4-FFF2-40B4-BE49-F238E27FC236}">
                  <a16:creationId xmlns:a16="http://schemas.microsoft.com/office/drawing/2014/main" id="{F758EDCF-5BC1-4CCD-9A6E-AFDD302D2E19}"/>
                </a:ext>
              </a:extLst>
            </p:cNvPr>
            <p:cNvSpPr/>
            <p:nvPr/>
          </p:nvSpPr>
          <p:spPr>
            <a:xfrm>
              <a:off x="4284573" y="1225439"/>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イ</a:t>
              </a:r>
              <a:endPar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endParaRPr>
            </a:p>
          </p:txBody>
        </p:sp>
        <p:sp>
          <p:nvSpPr>
            <p:cNvPr id="65" name="楕円 64">
              <a:extLst>
                <a:ext uri="{FF2B5EF4-FFF2-40B4-BE49-F238E27FC236}">
                  <a16:creationId xmlns:a16="http://schemas.microsoft.com/office/drawing/2014/main" id="{5B045792-F6A4-499F-A62C-894E8CFE021B}"/>
                </a:ext>
              </a:extLst>
            </p:cNvPr>
            <p:cNvSpPr/>
            <p:nvPr/>
          </p:nvSpPr>
          <p:spPr>
            <a:xfrm>
              <a:off x="4805967" y="1225439"/>
              <a:ext cx="497971" cy="46489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ja-JP" altLang="en-US" sz="2000" b="1" dirty="0">
                  <a:ln w="9525">
                    <a:solidFill>
                      <a:srgbClr val="F0E2FE"/>
                    </a:solidFill>
                    <a:prstDash val="solid"/>
                  </a:ln>
                  <a:solidFill>
                    <a:srgbClr val="92D050"/>
                  </a:solidFill>
                  <a:latin typeface="Meiryo UI" panose="020B0604030504040204" pitchFamily="50" charset="-128"/>
                  <a:ea typeface="Meiryo UI" panose="020B0604030504040204" pitchFamily="50" charset="-128"/>
                </a:rPr>
                <a:t>ベ</a:t>
              </a:r>
            </a:p>
          </p:txBody>
        </p:sp>
      </p:grpSp>
      <p:sp>
        <p:nvSpPr>
          <p:cNvPr id="66" name="字幕 2">
            <a:extLst>
              <a:ext uri="{FF2B5EF4-FFF2-40B4-BE49-F238E27FC236}">
                <a16:creationId xmlns:a16="http://schemas.microsoft.com/office/drawing/2014/main" id="{694DDB27-A6FF-4716-BB4C-641987C8F7A5}"/>
              </a:ext>
            </a:extLst>
          </p:cNvPr>
          <p:cNvSpPr txBox="1">
            <a:spLocks/>
          </p:cNvSpPr>
          <p:nvPr/>
        </p:nvSpPr>
        <p:spPr>
          <a:xfrm>
            <a:off x="145537" y="1541804"/>
            <a:ext cx="2749419" cy="314900"/>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100000"/>
              </a:lnSpc>
              <a:spcBef>
                <a:spcPts val="300"/>
              </a:spcBef>
            </a:pPr>
            <a:r>
              <a:rPr lang="ja-JP" altLang="en-US" sz="1050" u="sng" dirty="0">
                <a:latin typeface="Meiryo UI" panose="020B0604030504040204" pitchFamily="50" charset="-128"/>
                <a:ea typeface="Meiryo UI" panose="020B0604030504040204" pitchFamily="50" charset="-128"/>
              </a:rPr>
              <a:t>最近開催された社内イベントをご紹介します！</a:t>
            </a:r>
            <a:endParaRPr lang="en-US" altLang="ja-JP" sz="1050" u="sng" dirty="0">
              <a:latin typeface="Meiryo UI" panose="020B0604030504040204" pitchFamily="50" charset="-128"/>
              <a:ea typeface="Meiryo UI" panose="020B0604030504040204" pitchFamily="50" charset="-128"/>
            </a:endParaRPr>
          </a:p>
        </p:txBody>
      </p:sp>
      <p:pic>
        <p:nvPicPr>
          <p:cNvPr id="31" name="図 30" descr="レストランのテーブルに座っている人々&#10;&#10;中程度の精度で自動的に生成された説明">
            <a:extLst>
              <a:ext uri="{FF2B5EF4-FFF2-40B4-BE49-F238E27FC236}">
                <a16:creationId xmlns:a16="http://schemas.microsoft.com/office/drawing/2014/main" id="{0B785400-A457-40F6-BEDE-D255433C2C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8952" y="4167706"/>
            <a:ext cx="1488000" cy="1116000"/>
          </a:xfrm>
          <a:prstGeom prst="rect">
            <a:avLst/>
          </a:prstGeom>
        </p:spPr>
      </p:pic>
      <p:sp>
        <p:nvSpPr>
          <p:cNvPr id="69" name="字幕 2">
            <a:extLst>
              <a:ext uri="{FF2B5EF4-FFF2-40B4-BE49-F238E27FC236}">
                <a16:creationId xmlns:a16="http://schemas.microsoft.com/office/drawing/2014/main" id="{DED1F74B-A1EE-4F70-93EF-54F676B23C99}"/>
              </a:ext>
            </a:extLst>
          </p:cNvPr>
          <p:cNvSpPr txBox="1">
            <a:spLocks/>
          </p:cNvSpPr>
          <p:nvPr/>
        </p:nvSpPr>
        <p:spPr>
          <a:xfrm>
            <a:off x="4367625" y="4496852"/>
            <a:ext cx="2307557" cy="1085558"/>
          </a:xfrm>
          <a:prstGeom prst="rect">
            <a:avLst/>
          </a:prstGeom>
          <a:noFill/>
          <a:ln>
            <a:noFill/>
          </a:ln>
        </p:spPr>
        <p:txBody>
          <a:bodyPr vert="horz" lIns="91440" tIns="45721" rIns="91440" bIns="45721"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100000"/>
              </a:lnSpc>
              <a:spcBef>
                <a:spcPts val="300"/>
              </a:spcBef>
            </a:pPr>
            <a:r>
              <a:rPr lang="en-US" altLang="ja-JP" sz="900" dirty="0">
                <a:latin typeface="Meiryo UI" panose="020B0604030504040204" pitchFamily="50" charset="-128"/>
                <a:ea typeface="Meiryo UI" panose="020B0604030504040204" pitchFamily="50" charset="-128"/>
              </a:rPr>
              <a:t>11</a:t>
            </a:r>
            <a:r>
              <a:rPr lang="ja-JP" altLang="en-US" sz="900" dirty="0">
                <a:latin typeface="Meiryo UI" panose="020B0604030504040204" pitchFamily="50" charset="-128"/>
                <a:ea typeface="Meiryo UI" panose="020B0604030504040204" pitchFamily="50" charset="-128"/>
              </a:rPr>
              <a:t>月末～</a:t>
            </a:r>
            <a:r>
              <a:rPr lang="en-US" altLang="ja-JP" sz="900" dirty="0">
                <a:latin typeface="Meiryo UI" panose="020B0604030504040204" pitchFamily="50" charset="-128"/>
                <a:ea typeface="Meiryo UI" panose="020B0604030504040204" pitchFamily="50" charset="-128"/>
              </a:rPr>
              <a:t>12</a:t>
            </a:r>
            <a:r>
              <a:rPr lang="ja-JP" altLang="en-US" sz="900" dirty="0">
                <a:latin typeface="Meiryo UI" panose="020B0604030504040204" pitchFamily="50" charset="-128"/>
                <a:ea typeface="Meiryo UI" panose="020B0604030504040204" pitchFamily="50" charset="-128"/>
              </a:rPr>
              <a:t>月上旬</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東京支社のみなさんが</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en-US" altLang="ja-JP" sz="900" dirty="0">
                <a:latin typeface="Meiryo UI" panose="020B0604030504040204" pitchFamily="50" charset="-128"/>
                <a:ea typeface="Meiryo UI" panose="020B0604030504040204" pitchFamily="50" charset="-128"/>
              </a:rPr>
              <a:t>2</a:t>
            </a:r>
            <a:r>
              <a:rPr lang="ja-JP" altLang="en-US" sz="900" dirty="0">
                <a:latin typeface="Meiryo UI" panose="020B0604030504040204" pitchFamily="50" charset="-128"/>
                <a:ea typeface="Meiryo UI" panose="020B0604030504040204" pitchFamily="50" charset="-128"/>
              </a:rPr>
              <a:t>班に分かれて神戸本社に来られました！</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実際お会いすると印象が違う方がいたり・・・</a:t>
            </a:r>
            <a:endParaRPr lang="en-US" altLang="ja-JP" sz="900"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生のコミュニケーションの大切さを実感</a:t>
            </a:r>
            <a:endParaRPr lang="en-US" altLang="ja-JP" sz="900" dirty="0">
              <a:latin typeface="Meiryo UI" panose="020B0604030504040204" pitchFamily="50" charset="-128"/>
              <a:ea typeface="Meiryo UI" panose="020B0604030504040204" pitchFamily="50" charset="-128"/>
            </a:endParaRPr>
          </a:p>
        </p:txBody>
      </p:sp>
      <p:pic>
        <p:nvPicPr>
          <p:cNvPr id="37" name="図 36" descr="レストランでテーブルを囲む人々&#10;&#10;自動的に生成された説明">
            <a:extLst>
              <a:ext uri="{FF2B5EF4-FFF2-40B4-BE49-F238E27FC236}">
                <a16:creationId xmlns:a16="http://schemas.microsoft.com/office/drawing/2014/main" id="{FABC0A83-DEEF-4C85-BCC7-62FF354B4E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07722" y="4167706"/>
            <a:ext cx="1488000" cy="1116000"/>
          </a:xfrm>
          <a:prstGeom prst="rect">
            <a:avLst/>
          </a:prstGeom>
        </p:spPr>
      </p:pic>
      <p:pic>
        <p:nvPicPr>
          <p:cNvPr id="42" name="図 41" descr="部屋の中で立っている数人の人たち&#10;&#10;中程度の精度で自動的に生成された説明">
            <a:extLst>
              <a:ext uri="{FF2B5EF4-FFF2-40B4-BE49-F238E27FC236}">
                <a16:creationId xmlns:a16="http://schemas.microsoft.com/office/drawing/2014/main" id="{166A86E4-362F-4C28-A36D-3E798DB389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524" y="5435582"/>
            <a:ext cx="1494000" cy="1120500"/>
          </a:xfrm>
          <a:prstGeom prst="rect">
            <a:avLst/>
          </a:prstGeom>
        </p:spPr>
      </p:pic>
      <p:pic>
        <p:nvPicPr>
          <p:cNvPr id="44" name="図 43" descr="テーブルを囲んで座っている人たち&#10;&#10;自動的に生成された説明">
            <a:extLst>
              <a:ext uri="{FF2B5EF4-FFF2-40B4-BE49-F238E27FC236}">
                <a16:creationId xmlns:a16="http://schemas.microsoft.com/office/drawing/2014/main" id="{E8D06CB1-C83A-47CC-B56A-EE9E511E54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8376" y="5435582"/>
            <a:ext cx="1494000" cy="1120500"/>
          </a:xfrm>
          <a:prstGeom prst="rect">
            <a:avLst/>
          </a:prstGeom>
        </p:spPr>
      </p:pic>
      <p:sp>
        <p:nvSpPr>
          <p:cNvPr id="2" name="四角形: 角を丸くする 1">
            <a:extLst>
              <a:ext uri="{FF2B5EF4-FFF2-40B4-BE49-F238E27FC236}">
                <a16:creationId xmlns:a16="http://schemas.microsoft.com/office/drawing/2014/main" id="{07809F6B-D3DA-4326-B2F7-9F0C28B32988}"/>
              </a:ext>
            </a:extLst>
          </p:cNvPr>
          <p:cNvSpPr/>
          <p:nvPr/>
        </p:nvSpPr>
        <p:spPr>
          <a:xfrm>
            <a:off x="4264555" y="3963690"/>
            <a:ext cx="1704566" cy="459722"/>
          </a:xfrm>
          <a:custGeom>
            <a:avLst/>
            <a:gdLst>
              <a:gd name="connsiteX0" fmla="*/ 0 w 1704566"/>
              <a:gd name="connsiteY0" fmla="*/ 76622 h 459722"/>
              <a:gd name="connsiteX1" fmla="*/ 76622 w 1704566"/>
              <a:gd name="connsiteY1" fmla="*/ 0 h 459722"/>
              <a:gd name="connsiteX2" fmla="*/ 609243 w 1704566"/>
              <a:gd name="connsiteY2" fmla="*/ 0 h 459722"/>
              <a:gd name="connsiteX3" fmla="*/ 1126350 w 1704566"/>
              <a:gd name="connsiteY3" fmla="*/ 0 h 459722"/>
              <a:gd name="connsiteX4" fmla="*/ 1627944 w 1704566"/>
              <a:gd name="connsiteY4" fmla="*/ 0 h 459722"/>
              <a:gd name="connsiteX5" fmla="*/ 1704566 w 1704566"/>
              <a:gd name="connsiteY5" fmla="*/ 76622 h 459722"/>
              <a:gd name="connsiteX6" fmla="*/ 1704566 w 1704566"/>
              <a:gd name="connsiteY6" fmla="*/ 383100 h 459722"/>
              <a:gd name="connsiteX7" fmla="*/ 1627944 w 1704566"/>
              <a:gd name="connsiteY7" fmla="*/ 459722 h 459722"/>
              <a:gd name="connsiteX8" fmla="*/ 1095323 w 1704566"/>
              <a:gd name="connsiteY8" fmla="*/ 459722 h 459722"/>
              <a:gd name="connsiteX9" fmla="*/ 624756 w 1704566"/>
              <a:gd name="connsiteY9" fmla="*/ 459722 h 459722"/>
              <a:gd name="connsiteX10" fmla="*/ 76622 w 1704566"/>
              <a:gd name="connsiteY10" fmla="*/ 459722 h 459722"/>
              <a:gd name="connsiteX11" fmla="*/ 0 w 1704566"/>
              <a:gd name="connsiteY11" fmla="*/ 383100 h 459722"/>
              <a:gd name="connsiteX12" fmla="*/ 0 w 1704566"/>
              <a:gd name="connsiteY12" fmla="*/ 76622 h 45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4566" h="459722" fill="none" extrusionOk="0">
                <a:moveTo>
                  <a:pt x="0" y="76622"/>
                </a:moveTo>
                <a:cubicBezTo>
                  <a:pt x="-3129" y="34819"/>
                  <a:pt x="33132" y="-809"/>
                  <a:pt x="76622" y="0"/>
                </a:cubicBezTo>
                <a:cubicBezTo>
                  <a:pt x="262724" y="-22217"/>
                  <a:pt x="477512" y="-21306"/>
                  <a:pt x="609243" y="0"/>
                </a:cubicBezTo>
                <a:cubicBezTo>
                  <a:pt x="740974" y="21306"/>
                  <a:pt x="992455" y="25127"/>
                  <a:pt x="1126350" y="0"/>
                </a:cubicBezTo>
                <a:cubicBezTo>
                  <a:pt x="1260245" y="-25127"/>
                  <a:pt x="1462279" y="-18814"/>
                  <a:pt x="1627944" y="0"/>
                </a:cubicBezTo>
                <a:cubicBezTo>
                  <a:pt x="1661893" y="345"/>
                  <a:pt x="1707315" y="29349"/>
                  <a:pt x="1704566" y="76622"/>
                </a:cubicBezTo>
                <a:cubicBezTo>
                  <a:pt x="1695019" y="180794"/>
                  <a:pt x="1714414" y="247180"/>
                  <a:pt x="1704566" y="383100"/>
                </a:cubicBezTo>
                <a:cubicBezTo>
                  <a:pt x="1707076" y="430387"/>
                  <a:pt x="1663287" y="463400"/>
                  <a:pt x="1627944" y="459722"/>
                </a:cubicBezTo>
                <a:cubicBezTo>
                  <a:pt x="1462771" y="456361"/>
                  <a:pt x="1208238" y="438806"/>
                  <a:pt x="1095323" y="459722"/>
                </a:cubicBezTo>
                <a:cubicBezTo>
                  <a:pt x="982408" y="480638"/>
                  <a:pt x="740055" y="440830"/>
                  <a:pt x="624756" y="459722"/>
                </a:cubicBezTo>
                <a:cubicBezTo>
                  <a:pt x="509457" y="478614"/>
                  <a:pt x="196011" y="482913"/>
                  <a:pt x="76622" y="459722"/>
                </a:cubicBezTo>
                <a:cubicBezTo>
                  <a:pt x="42966" y="462753"/>
                  <a:pt x="1387" y="430090"/>
                  <a:pt x="0" y="383100"/>
                </a:cubicBezTo>
                <a:cubicBezTo>
                  <a:pt x="6915" y="299578"/>
                  <a:pt x="14630" y="175027"/>
                  <a:pt x="0" y="76622"/>
                </a:cubicBezTo>
                <a:close/>
              </a:path>
              <a:path w="1704566" h="459722" stroke="0" extrusionOk="0">
                <a:moveTo>
                  <a:pt x="0" y="76622"/>
                </a:moveTo>
                <a:cubicBezTo>
                  <a:pt x="-2546" y="32735"/>
                  <a:pt x="29516" y="1797"/>
                  <a:pt x="76622" y="0"/>
                </a:cubicBezTo>
                <a:cubicBezTo>
                  <a:pt x="228967" y="7643"/>
                  <a:pt x="410852" y="-14099"/>
                  <a:pt x="624756" y="0"/>
                </a:cubicBezTo>
                <a:cubicBezTo>
                  <a:pt x="838660" y="14099"/>
                  <a:pt x="1025222" y="12691"/>
                  <a:pt x="1126350" y="0"/>
                </a:cubicBezTo>
                <a:cubicBezTo>
                  <a:pt x="1227478" y="-12691"/>
                  <a:pt x="1382937" y="6504"/>
                  <a:pt x="1627944" y="0"/>
                </a:cubicBezTo>
                <a:cubicBezTo>
                  <a:pt x="1667761" y="-8052"/>
                  <a:pt x="1706742" y="26251"/>
                  <a:pt x="1704566" y="76622"/>
                </a:cubicBezTo>
                <a:cubicBezTo>
                  <a:pt x="1719198" y="176319"/>
                  <a:pt x="1701527" y="267985"/>
                  <a:pt x="1704566" y="383100"/>
                </a:cubicBezTo>
                <a:cubicBezTo>
                  <a:pt x="1703482" y="415084"/>
                  <a:pt x="1665496" y="466344"/>
                  <a:pt x="1627944" y="459722"/>
                </a:cubicBezTo>
                <a:cubicBezTo>
                  <a:pt x="1439173" y="438227"/>
                  <a:pt x="1259498" y="456115"/>
                  <a:pt x="1141863" y="459722"/>
                </a:cubicBezTo>
                <a:cubicBezTo>
                  <a:pt x="1024228" y="463329"/>
                  <a:pt x="755442" y="460836"/>
                  <a:pt x="624756" y="459722"/>
                </a:cubicBezTo>
                <a:cubicBezTo>
                  <a:pt x="494070" y="458608"/>
                  <a:pt x="209727" y="476115"/>
                  <a:pt x="76622" y="459722"/>
                </a:cubicBezTo>
                <a:cubicBezTo>
                  <a:pt x="39438" y="454650"/>
                  <a:pt x="3806" y="422963"/>
                  <a:pt x="0" y="383100"/>
                </a:cubicBezTo>
                <a:cubicBezTo>
                  <a:pt x="-10572" y="321229"/>
                  <a:pt x="4364" y="141314"/>
                  <a:pt x="0" y="76622"/>
                </a:cubicBezTo>
                <a:close/>
              </a:path>
            </a:pathLst>
          </a:custGeom>
          <a:solidFill>
            <a:srgbClr val="E2F0D9"/>
          </a:solidFill>
          <a:ln cap="flat">
            <a:solidFill>
              <a:srgbClr val="535C48"/>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535C48"/>
                </a:solidFill>
                <a:latin typeface="Meiryo UI" panose="020B0604030504040204" pitchFamily="50" charset="-128"/>
                <a:ea typeface="Meiryo UI" panose="020B0604030504040204" pitchFamily="50" charset="-128"/>
              </a:rPr>
              <a:t>東京・神戸交流会</a:t>
            </a:r>
          </a:p>
        </p:txBody>
      </p:sp>
      <p:sp>
        <p:nvSpPr>
          <p:cNvPr id="49" name="四角形: 角を丸くする 48">
            <a:extLst>
              <a:ext uri="{FF2B5EF4-FFF2-40B4-BE49-F238E27FC236}">
                <a16:creationId xmlns:a16="http://schemas.microsoft.com/office/drawing/2014/main" id="{38A5C2B5-456F-4950-B519-4706996B0279}"/>
              </a:ext>
            </a:extLst>
          </p:cNvPr>
          <p:cNvSpPr/>
          <p:nvPr/>
        </p:nvSpPr>
        <p:spPr>
          <a:xfrm>
            <a:off x="275673" y="1930996"/>
            <a:ext cx="1704566" cy="459722"/>
          </a:xfrm>
          <a:custGeom>
            <a:avLst/>
            <a:gdLst>
              <a:gd name="connsiteX0" fmla="*/ 0 w 1704566"/>
              <a:gd name="connsiteY0" fmla="*/ 76622 h 459722"/>
              <a:gd name="connsiteX1" fmla="*/ 76622 w 1704566"/>
              <a:gd name="connsiteY1" fmla="*/ 0 h 459722"/>
              <a:gd name="connsiteX2" fmla="*/ 609243 w 1704566"/>
              <a:gd name="connsiteY2" fmla="*/ 0 h 459722"/>
              <a:gd name="connsiteX3" fmla="*/ 1126350 w 1704566"/>
              <a:gd name="connsiteY3" fmla="*/ 0 h 459722"/>
              <a:gd name="connsiteX4" fmla="*/ 1627944 w 1704566"/>
              <a:gd name="connsiteY4" fmla="*/ 0 h 459722"/>
              <a:gd name="connsiteX5" fmla="*/ 1704566 w 1704566"/>
              <a:gd name="connsiteY5" fmla="*/ 76622 h 459722"/>
              <a:gd name="connsiteX6" fmla="*/ 1704566 w 1704566"/>
              <a:gd name="connsiteY6" fmla="*/ 383100 h 459722"/>
              <a:gd name="connsiteX7" fmla="*/ 1627944 w 1704566"/>
              <a:gd name="connsiteY7" fmla="*/ 459722 h 459722"/>
              <a:gd name="connsiteX8" fmla="*/ 1095323 w 1704566"/>
              <a:gd name="connsiteY8" fmla="*/ 459722 h 459722"/>
              <a:gd name="connsiteX9" fmla="*/ 624756 w 1704566"/>
              <a:gd name="connsiteY9" fmla="*/ 459722 h 459722"/>
              <a:gd name="connsiteX10" fmla="*/ 76622 w 1704566"/>
              <a:gd name="connsiteY10" fmla="*/ 459722 h 459722"/>
              <a:gd name="connsiteX11" fmla="*/ 0 w 1704566"/>
              <a:gd name="connsiteY11" fmla="*/ 383100 h 459722"/>
              <a:gd name="connsiteX12" fmla="*/ 0 w 1704566"/>
              <a:gd name="connsiteY12" fmla="*/ 76622 h 45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4566" h="459722" fill="none" extrusionOk="0">
                <a:moveTo>
                  <a:pt x="0" y="76622"/>
                </a:moveTo>
                <a:cubicBezTo>
                  <a:pt x="-3129" y="34819"/>
                  <a:pt x="33132" y="-809"/>
                  <a:pt x="76622" y="0"/>
                </a:cubicBezTo>
                <a:cubicBezTo>
                  <a:pt x="262724" y="-22217"/>
                  <a:pt x="477512" y="-21306"/>
                  <a:pt x="609243" y="0"/>
                </a:cubicBezTo>
                <a:cubicBezTo>
                  <a:pt x="740974" y="21306"/>
                  <a:pt x="992455" y="25127"/>
                  <a:pt x="1126350" y="0"/>
                </a:cubicBezTo>
                <a:cubicBezTo>
                  <a:pt x="1260245" y="-25127"/>
                  <a:pt x="1462279" y="-18814"/>
                  <a:pt x="1627944" y="0"/>
                </a:cubicBezTo>
                <a:cubicBezTo>
                  <a:pt x="1661893" y="345"/>
                  <a:pt x="1707315" y="29349"/>
                  <a:pt x="1704566" y="76622"/>
                </a:cubicBezTo>
                <a:cubicBezTo>
                  <a:pt x="1695019" y="180794"/>
                  <a:pt x="1714414" y="247180"/>
                  <a:pt x="1704566" y="383100"/>
                </a:cubicBezTo>
                <a:cubicBezTo>
                  <a:pt x="1707076" y="430387"/>
                  <a:pt x="1663287" y="463400"/>
                  <a:pt x="1627944" y="459722"/>
                </a:cubicBezTo>
                <a:cubicBezTo>
                  <a:pt x="1462771" y="456361"/>
                  <a:pt x="1208238" y="438806"/>
                  <a:pt x="1095323" y="459722"/>
                </a:cubicBezTo>
                <a:cubicBezTo>
                  <a:pt x="982408" y="480638"/>
                  <a:pt x="740055" y="440830"/>
                  <a:pt x="624756" y="459722"/>
                </a:cubicBezTo>
                <a:cubicBezTo>
                  <a:pt x="509457" y="478614"/>
                  <a:pt x="196011" y="482913"/>
                  <a:pt x="76622" y="459722"/>
                </a:cubicBezTo>
                <a:cubicBezTo>
                  <a:pt x="42966" y="462753"/>
                  <a:pt x="1387" y="430090"/>
                  <a:pt x="0" y="383100"/>
                </a:cubicBezTo>
                <a:cubicBezTo>
                  <a:pt x="6915" y="299578"/>
                  <a:pt x="14630" y="175027"/>
                  <a:pt x="0" y="76622"/>
                </a:cubicBezTo>
                <a:close/>
              </a:path>
              <a:path w="1704566" h="459722" stroke="0" extrusionOk="0">
                <a:moveTo>
                  <a:pt x="0" y="76622"/>
                </a:moveTo>
                <a:cubicBezTo>
                  <a:pt x="-2546" y="32735"/>
                  <a:pt x="29516" y="1797"/>
                  <a:pt x="76622" y="0"/>
                </a:cubicBezTo>
                <a:cubicBezTo>
                  <a:pt x="228967" y="7643"/>
                  <a:pt x="410852" y="-14099"/>
                  <a:pt x="624756" y="0"/>
                </a:cubicBezTo>
                <a:cubicBezTo>
                  <a:pt x="838660" y="14099"/>
                  <a:pt x="1025222" y="12691"/>
                  <a:pt x="1126350" y="0"/>
                </a:cubicBezTo>
                <a:cubicBezTo>
                  <a:pt x="1227478" y="-12691"/>
                  <a:pt x="1382937" y="6504"/>
                  <a:pt x="1627944" y="0"/>
                </a:cubicBezTo>
                <a:cubicBezTo>
                  <a:pt x="1667761" y="-8052"/>
                  <a:pt x="1706742" y="26251"/>
                  <a:pt x="1704566" y="76622"/>
                </a:cubicBezTo>
                <a:cubicBezTo>
                  <a:pt x="1719198" y="176319"/>
                  <a:pt x="1701527" y="267985"/>
                  <a:pt x="1704566" y="383100"/>
                </a:cubicBezTo>
                <a:cubicBezTo>
                  <a:pt x="1703482" y="415084"/>
                  <a:pt x="1665496" y="466344"/>
                  <a:pt x="1627944" y="459722"/>
                </a:cubicBezTo>
                <a:cubicBezTo>
                  <a:pt x="1439173" y="438227"/>
                  <a:pt x="1259498" y="456115"/>
                  <a:pt x="1141863" y="459722"/>
                </a:cubicBezTo>
                <a:cubicBezTo>
                  <a:pt x="1024228" y="463329"/>
                  <a:pt x="755442" y="460836"/>
                  <a:pt x="624756" y="459722"/>
                </a:cubicBezTo>
                <a:cubicBezTo>
                  <a:pt x="494070" y="458608"/>
                  <a:pt x="209727" y="476115"/>
                  <a:pt x="76622" y="459722"/>
                </a:cubicBezTo>
                <a:cubicBezTo>
                  <a:pt x="39438" y="454650"/>
                  <a:pt x="3806" y="422963"/>
                  <a:pt x="0" y="383100"/>
                </a:cubicBezTo>
                <a:cubicBezTo>
                  <a:pt x="-10572" y="321229"/>
                  <a:pt x="4364" y="141314"/>
                  <a:pt x="0" y="76622"/>
                </a:cubicBezTo>
                <a:close/>
              </a:path>
            </a:pathLst>
          </a:custGeom>
          <a:solidFill>
            <a:srgbClr val="E2F0D9"/>
          </a:solidFill>
          <a:ln cap="flat">
            <a:solidFill>
              <a:srgbClr val="535C48"/>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535C48"/>
                </a:solidFill>
                <a:latin typeface="Meiryo UI" panose="020B0604030504040204" pitchFamily="50" charset="-128"/>
                <a:ea typeface="Meiryo UI" panose="020B0604030504040204" pitchFamily="50" charset="-128"/>
              </a:rPr>
              <a:t>納会</a:t>
            </a:r>
            <a:r>
              <a:rPr kumimoji="1" lang="en-US" altLang="ja-JP" sz="1400" dirty="0">
                <a:solidFill>
                  <a:srgbClr val="535C48"/>
                </a:solidFill>
                <a:latin typeface="Meiryo UI" panose="020B0604030504040204" pitchFamily="50" charset="-128"/>
                <a:ea typeface="Meiryo UI" panose="020B0604030504040204" pitchFamily="50" charset="-128"/>
              </a:rPr>
              <a:t>(</a:t>
            </a:r>
            <a:r>
              <a:rPr kumimoji="1" lang="ja-JP" altLang="en-US" sz="1400" dirty="0">
                <a:solidFill>
                  <a:srgbClr val="535C48"/>
                </a:solidFill>
                <a:latin typeface="Meiryo UI" panose="020B0604030504040204" pitchFamily="50" charset="-128"/>
                <a:ea typeface="Meiryo UI" panose="020B0604030504040204" pitchFamily="50" charset="-128"/>
              </a:rPr>
              <a:t>神戸本社</a:t>
            </a:r>
            <a:r>
              <a:rPr kumimoji="1" lang="en-US" altLang="ja-JP" sz="1400" dirty="0">
                <a:solidFill>
                  <a:srgbClr val="535C48"/>
                </a:solidFill>
                <a:latin typeface="Meiryo UI" panose="020B0604030504040204" pitchFamily="50" charset="-128"/>
                <a:ea typeface="Meiryo UI" panose="020B0604030504040204" pitchFamily="50" charset="-128"/>
              </a:rPr>
              <a:t>)</a:t>
            </a:r>
          </a:p>
        </p:txBody>
      </p:sp>
      <p:sp>
        <p:nvSpPr>
          <p:cNvPr id="50" name="四角形: 角を丸くする 49">
            <a:extLst>
              <a:ext uri="{FF2B5EF4-FFF2-40B4-BE49-F238E27FC236}">
                <a16:creationId xmlns:a16="http://schemas.microsoft.com/office/drawing/2014/main" id="{87443D18-85E9-42B5-9031-A816C5AC6602}"/>
              </a:ext>
            </a:extLst>
          </p:cNvPr>
          <p:cNvSpPr/>
          <p:nvPr/>
        </p:nvSpPr>
        <p:spPr>
          <a:xfrm>
            <a:off x="4526295" y="5655850"/>
            <a:ext cx="1914268" cy="459722"/>
          </a:xfrm>
          <a:custGeom>
            <a:avLst/>
            <a:gdLst>
              <a:gd name="connsiteX0" fmla="*/ 0 w 1914268"/>
              <a:gd name="connsiteY0" fmla="*/ 76622 h 459722"/>
              <a:gd name="connsiteX1" fmla="*/ 76622 w 1914268"/>
              <a:gd name="connsiteY1" fmla="*/ 0 h 459722"/>
              <a:gd name="connsiteX2" fmla="*/ 681240 w 1914268"/>
              <a:gd name="connsiteY2" fmla="*/ 0 h 459722"/>
              <a:gd name="connsiteX3" fmla="*/ 1268248 w 1914268"/>
              <a:gd name="connsiteY3" fmla="*/ 0 h 459722"/>
              <a:gd name="connsiteX4" fmla="*/ 1837646 w 1914268"/>
              <a:gd name="connsiteY4" fmla="*/ 0 h 459722"/>
              <a:gd name="connsiteX5" fmla="*/ 1914268 w 1914268"/>
              <a:gd name="connsiteY5" fmla="*/ 76622 h 459722"/>
              <a:gd name="connsiteX6" fmla="*/ 1914268 w 1914268"/>
              <a:gd name="connsiteY6" fmla="*/ 383100 h 459722"/>
              <a:gd name="connsiteX7" fmla="*/ 1837646 w 1914268"/>
              <a:gd name="connsiteY7" fmla="*/ 459722 h 459722"/>
              <a:gd name="connsiteX8" fmla="*/ 1233028 w 1914268"/>
              <a:gd name="connsiteY8" fmla="*/ 459722 h 459722"/>
              <a:gd name="connsiteX9" fmla="*/ 698850 w 1914268"/>
              <a:gd name="connsiteY9" fmla="*/ 459722 h 459722"/>
              <a:gd name="connsiteX10" fmla="*/ 76622 w 1914268"/>
              <a:gd name="connsiteY10" fmla="*/ 459722 h 459722"/>
              <a:gd name="connsiteX11" fmla="*/ 0 w 1914268"/>
              <a:gd name="connsiteY11" fmla="*/ 383100 h 459722"/>
              <a:gd name="connsiteX12" fmla="*/ 0 w 1914268"/>
              <a:gd name="connsiteY12" fmla="*/ 76622 h 45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4268" h="459722" fill="none" extrusionOk="0">
                <a:moveTo>
                  <a:pt x="0" y="76622"/>
                </a:moveTo>
                <a:cubicBezTo>
                  <a:pt x="-3129" y="34819"/>
                  <a:pt x="33132" y="-809"/>
                  <a:pt x="76622" y="0"/>
                </a:cubicBezTo>
                <a:cubicBezTo>
                  <a:pt x="342181" y="14773"/>
                  <a:pt x="404016" y="20866"/>
                  <a:pt x="681240" y="0"/>
                </a:cubicBezTo>
                <a:cubicBezTo>
                  <a:pt x="958464" y="-20866"/>
                  <a:pt x="983249" y="27442"/>
                  <a:pt x="1268248" y="0"/>
                </a:cubicBezTo>
                <a:cubicBezTo>
                  <a:pt x="1553247" y="-27442"/>
                  <a:pt x="1568307" y="-15905"/>
                  <a:pt x="1837646" y="0"/>
                </a:cubicBezTo>
                <a:cubicBezTo>
                  <a:pt x="1871595" y="345"/>
                  <a:pt x="1917017" y="29349"/>
                  <a:pt x="1914268" y="76622"/>
                </a:cubicBezTo>
                <a:cubicBezTo>
                  <a:pt x="1904721" y="180794"/>
                  <a:pt x="1924116" y="247180"/>
                  <a:pt x="1914268" y="383100"/>
                </a:cubicBezTo>
                <a:cubicBezTo>
                  <a:pt x="1916778" y="430387"/>
                  <a:pt x="1872989" y="463400"/>
                  <a:pt x="1837646" y="459722"/>
                </a:cubicBezTo>
                <a:cubicBezTo>
                  <a:pt x="1565081" y="429958"/>
                  <a:pt x="1441757" y="432878"/>
                  <a:pt x="1233028" y="459722"/>
                </a:cubicBezTo>
                <a:cubicBezTo>
                  <a:pt x="1024299" y="486566"/>
                  <a:pt x="921296" y="472508"/>
                  <a:pt x="698850" y="459722"/>
                </a:cubicBezTo>
                <a:cubicBezTo>
                  <a:pt x="476404" y="446936"/>
                  <a:pt x="233530" y="450067"/>
                  <a:pt x="76622" y="459722"/>
                </a:cubicBezTo>
                <a:cubicBezTo>
                  <a:pt x="42966" y="462753"/>
                  <a:pt x="1387" y="430090"/>
                  <a:pt x="0" y="383100"/>
                </a:cubicBezTo>
                <a:cubicBezTo>
                  <a:pt x="6915" y="299578"/>
                  <a:pt x="14630" y="175027"/>
                  <a:pt x="0" y="76622"/>
                </a:cubicBezTo>
                <a:close/>
              </a:path>
              <a:path w="1914268" h="459722" stroke="0" extrusionOk="0">
                <a:moveTo>
                  <a:pt x="0" y="76622"/>
                </a:moveTo>
                <a:cubicBezTo>
                  <a:pt x="-2546" y="32735"/>
                  <a:pt x="29516" y="1797"/>
                  <a:pt x="76622" y="0"/>
                </a:cubicBezTo>
                <a:cubicBezTo>
                  <a:pt x="266139" y="29377"/>
                  <a:pt x="570235" y="30873"/>
                  <a:pt x="698850" y="0"/>
                </a:cubicBezTo>
                <a:cubicBezTo>
                  <a:pt x="827465" y="-30873"/>
                  <a:pt x="1059340" y="21507"/>
                  <a:pt x="1268248" y="0"/>
                </a:cubicBezTo>
                <a:cubicBezTo>
                  <a:pt x="1477156" y="-21507"/>
                  <a:pt x="1651895" y="-3031"/>
                  <a:pt x="1837646" y="0"/>
                </a:cubicBezTo>
                <a:cubicBezTo>
                  <a:pt x="1877463" y="-8052"/>
                  <a:pt x="1916444" y="26251"/>
                  <a:pt x="1914268" y="76622"/>
                </a:cubicBezTo>
                <a:cubicBezTo>
                  <a:pt x="1928900" y="176319"/>
                  <a:pt x="1911229" y="267985"/>
                  <a:pt x="1914268" y="383100"/>
                </a:cubicBezTo>
                <a:cubicBezTo>
                  <a:pt x="1913184" y="415084"/>
                  <a:pt x="1875198" y="466344"/>
                  <a:pt x="1837646" y="459722"/>
                </a:cubicBezTo>
                <a:cubicBezTo>
                  <a:pt x="1712270" y="481538"/>
                  <a:pt x="1417097" y="462814"/>
                  <a:pt x="1285858" y="459722"/>
                </a:cubicBezTo>
                <a:cubicBezTo>
                  <a:pt x="1154619" y="456630"/>
                  <a:pt x="871034" y="478562"/>
                  <a:pt x="698850" y="459722"/>
                </a:cubicBezTo>
                <a:cubicBezTo>
                  <a:pt x="526666" y="440882"/>
                  <a:pt x="261701" y="472885"/>
                  <a:pt x="76622" y="459722"/>
                </a:cubicBezTo>
                <a:cubicBezTo>
                  <a:pt x="39438" y="454650"/>
                  <a:pt x="3806" y="422963"/>
                  <a:pt x="0" y="383100"/>
                </a:cubicBezTo>
                <a:cubicBezTo>
                  <a:pt x="-10572" y="321229"/>
                  <a:pt x="4364" y="141314"/>
                  <a:pt x="0" y="76622"/>
                </a:cubicBezTo>
                <a:close/>
              </a:path>
            </a:pathLst>
          </a:custGeom>
          <a:solidFill>
            <a:srgbClr val="E2F0D9"/>
          </a:solidFill>
          <a:ln cap="flat">
            <a:solidFill>
              <a:srgbClr val="535C48"/>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rgbClr val="535C48"/>
                </a:solidFill>
                <a:latin typeface="Meiryo UI" panose="020B0604030504040204" pitchFamily="50" charset="-128"/>
                <a:ea typeface="Meiryo UI" panose="020B0604030504040204" pitchFamily="50" charset="-128"/>
              </a:rPr>
              <a:t>クリスマス会</a:t>
            </a:r>
            <a:r>
              <a:rPr kumimoji="1" lang="en-US" altLang="ja-JP" sz="1400" dirty="0">
                <a:solidFill>
                  <a:srgbClr val="535C48"/>
                </a:solidFill>
                <a:latin typeface="Meiryo UI" panose="020B0604030504040204" pitchFamily="50" charset="-128"/>
                <a:ea typeface="Meiryo UI" panose="020B0604030504040204" pitchFamily="50" charset="-128"/>
              </a:rPr>
              <a:t>(</a:t>
            </a:r>
            <a:r>
              <a:rPr kumimoji="1" lang="ja-JP" altLang="en-US" sz="1400" dirty="0">
                <a:solidFill>
                  <a:srgbClr val="535C48"/>
                </a:solidFill>
                <a:latin typeface="Meiryo UI" panose="020B0604030504040204" pitchFamily="50" charset="-128"/>
                <a:ea typeface="Meiryo UI" panose="020B0604030504040204" pitchFamily="50" charset="-128"/>
              </a:rPr>
              <a:t>大阪支社</a:t>
            </a:r>
            <a:r>
              <a:rPr kumimoji="1" lang="en-US" altLang="ja-JP" sz="1400" dirty="0">
                <a:solidFill>
                  <a:srgbClr val="535C48"/>
                </a:solidFill>
                <a:latin typeface="Meiryo UI" panose="020B0604030504040204" pitchFamily="50" charset="-128"/>
                <a:ea typeface="Meiryo UI" panose="020B0604030504040204" pitchFamily="50" charset="-128"/>
              </a:rPr>
              <a:t>)</a:t>
            </a:r>
          </a:p>
        </p:txBody>
      </p:sp>
      <p:sp>
        <p:nvSpPr>
          <p:cNvPr id="58" name="字幕 2">
            <a:extLst>
              <a:ext uri="{FF2B5EF4-FFF2-40B4-BE49-F238E27FC236}">
                <a16:creationId xmlns:a16="http://schemas.microsoft.com/office/drawing/2014/main" id="{1578C5F3-2C24-499D-B705-EC2F1971A6A3}"/>
              </a:ext>
            </a:extLst>
          </p:cNvPr>
          <p:cNvSpPr txBox="1">
            <a:spLocks/>
          </p:cNvSpPr>
          <p:nvPr/>
        </p:nvSpPr>
        <p:spPr>
          <a:xfrm>
            <a:off x="4674426" y="335813"/>
            <a:ext cx="1062831" cy="740894"/>
          </a:xfrm>
          <a:prstGeom prst="rect">
            <a:avLst/>
          </a:prstGeom>
          <a:ln>
            <a:noFill/>
          </a:ln>
        </p:spPr>
        <p:txBody>
          <a:bodyPr vert="horz" lIns="74295" tIns="37148" rIns="74295" bIns="37148"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en-US" altLang="ja-JP" sz="1200" dirty="0"/>
              <a:t>2022/2/25</a:t>
            </a:r>
          </a:p>
        </p:txBody>
      </p:sp>
      <p:sp>
        <p:nvSpPr>
          <p:cNvPr id="68" name="字幕 2">
            <a:extLst>
              <a:ext uri="{FF2B5EF4-FFF2-40B4-BE49-F238E27FC236}">
                <a16:creationId xmlns:a16="http://schemas.microsoft.com/office/drawing/2014/main" id="{13FE747C-CB5C-4348-8541-55343BBB182B}"/>
              </a:ext>
            </a:extLst>
          </p:cNvPr>
          <p:cNvSpPr txBox="1">
            <a:spLocks/>
          </p:cNvSpPr>
          <p:nvPr/>
        </p:nvSpPr>
        <p:spPr>
          <a:xfrm>
            <a:off x="4040926" y="3037249"/>
            <a:ext cx="1231761" cy="652338"/>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100000"/>
              </a:lnSpc>
              <a:spcBef>
                <a:spcPts val="300"/>
              </a:spcBef>
            </a:pPr>
            <a:r>
              <a:rPr lang="en-US" altLang="ja-JP" sz="1050" u="sng" dirty="0">
                <a:latin typeface="Meiryo UI" panose="020B0604030504040204" pitchFamily="50" charset="-128"/>
                <a:ea typeface="Meiryo UI" panose="020B0604030504040204" pitchFamily="50" charset="-128"/>
              </a:rPr>
              <a:t>10F</a:t>
            </a:r>
            <a:r>
              <a:rPr lang="ja-JP" altLang="en-US" sz="1050" u="sng" dirty="0">
                <a:latin typeface="Meiryo UI" panose="020B0604030504040204" pitchFamily="50" charset="-128"/>
                <a:ea typeface="Meiryo UI" panose="020B0604030504040204" pitchFamily="50" charset="-128"/>
              </a:rPr>
              <a:t> </a:t>
            </a:r>
            <a:r>
              <a:rPr lang="en-US" altLang="ja-JP" sz="1050" u="sng" dirty="0">
                <a:latin typeface="Meiryo UI" panose="020B0604030504040204" pitchFamily="50" charset="-128"/>
                <a:ea typeface="Meiryo UI" panose="020B0604030504040204" pitchFamily="50" charset="-128"/>
              </a:rPr>
              <a:t>PAC</a:t>
            </a:r>
            <a:r>
              <a:rPr lang="ja-JP" altLang="en-US" sz="1050" u="sng" dirty="0">
                <a:latin typeface="Meiryo UI" panose="020B0604030504040204" pitchFamily="50" charset="-128"/>
                <a:ea typeface="Meiryo UI" panose="020B0604030504040204" pitchFamily="50" charset="-128"/>
              </a:rPr>
              <a:t> </a:t>
            </a:r>
            <a:r>
              <a:rPr lang="en-US" altLang="ja-JP" sz="1050" u="sng" dirty="0">
                <a:latin typeface="Meiryo UI" panose="020B0604030504040204" pitchFamily="50" charset="-128"/>
                <a:ea typeface="Meiryo UI" panose="020B0604030504040204" pitchFamily="50" charset="-128"/>
              </a:rPr>
              <a:t>CAFÉ</a:t>
            </a: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　　</a:t>
            </a:r>
            <a:r>
              <a:rPr lang="ja-JP" altLang="en-US" sz="900" u="sng" dirty="0">
                <a:latin typeface="Meiryo UI" panose="020B0604030504040204" pitchFamily="50" charset="-128"/>
                <a:ea typeface="Meiryo UI" panose="020B0604030504040204" pitchFamily="50" charset="-128"/>
              </a:rPr>
              <a:t>夜は照明を落として</a:t>
            </a:r>
            <a:endParaRPr lang="en-US" altLang="ja-JP" sz="900" u="sng" dirty="0">
              <a:latin typeface="Meiryo UI" panose="020B0604030504040204" pitchFamily="50" charset="-128"/>
              <a:ea typeface="Meiryo UI" panose="020B0604030504040204" pitchFamily="50" charset="-128"/>
            </a:endParaRPr>
          </a:p>
          <a:p>
            <a:pPr algn="l">
              <a:lnSpc>
                <a:spcPct val="100000"/>
              </a:lnSpc>
              <a:spcBef>
                <a:spcPts val="300"/>
              </a:spcBef>
            </a:pPr>
            <a:r>
              <a:rPr lang="ja-JP" altLang="en-US" sz="900" dirty="0">
                <a:latin typeface="Meiryo UI" panose="020B0604030504040204" pitchFamily="50" charset="-128"/>
                <a:ea typeface="Meiryo UI" panose="020B0604030504040204" pitchFamily="50" charset="-128"/>
              </a:rPr>
              <a:t>　　</a:t>
            </a:r>
            <a:r>
              <a:rPr lang="ja-JP" altLang="en-US" sz="900" u="sng" dirty="0">
                <a:latin typeface="Meiryo UI" panose="020B0604030504040204" pitchFamily="50" charset="-128"/>
                <a:ea typeface="Meiryo UI" panose="020B0604030504040204" pitchFamily="50" charset="-128"/>
              </a:rPr>
              <a:t>いい雰囲気です◎</a:t>
            </a:r>
            <a:endParaRPr lang="en-US" altLang="ja-JP" sz="900" u="sng" dirty="0">
              <a:latin typeface="Meiryo UI" panose="020B0604030504040204" pitchFamily="50" charset="-128"/>
              <a:ea typeface="Meiryo UI" panose="020B0604030504040204" pitchFamily="50" charset="-128"/>
            </a:endParaRPr>
          </a:p>
        </p:txBody>
      </p:sp>
      <p:grpSp>
        <p:nvGrpSpPr>
          <p:cNvPr id="4" name="グループ化 3">
            <a:extLst>
              <a:ext uri="{FF2B5EF4-FFF2-40B4-BE49-F238E27FC236}">
                <a16:creationId xmlns:a16="http://schemas.microsoft.com/office/drawing/2014/main" id="{4F1878B7-CAD1-44CE-AAD0-DF81824CAEC6}"/>
              </a:ext>
            </a:extLst>
          </p:cNvPr>
          <p:cNvGrpSpPr/>
          <p:nvPr/>
        </p:nvGrpSpPr>
        <p:grpSpPr>
          <a:xfrm>
            <a:off x="5856050" y="980686"/>
            <a:ext cx="4041981" cy="1972784"/>
            <a:chOff x="5544970" y="1533714"/>
            <a:chExt cx="4041981" cy="1972784"/>
          </a:xfrm>
        </p:grpSpPr>
        <p:sp>
          <p:nvSpPr>
            <p:cNvPr id="8" name="テキスト ボックス 7">
              <a:extLst>
                <a:ext uri="{FF2B5EF4-FFF2-40B4-BE49-F238E27FC236}">
                  <a16:creationId xmlns:a16="http://schemas.microsoft.com/office/drawing/2014/main" id="{5FCE460F-7255-422D-A2BE-DABB47497C33}"/>
                </a:ext>
              </a:extLst>
            </p:cNvPr>
            <p:cNvSpPr txBox="1"/>
            <p:nvPr/>
          </p:nvSpPr>
          <p:spPr>
            <a:xfrm>
              <a:off x="5544970" y="1533714"/>
              <a:ext cx="4041981" cy="1972784"/>
            </a:xfrm>
            <a:prstGeom prst="rect">
              <a:avLst/>
            </a:prstGeom>
            <a:noFill/>
          </p:spPr>
          <p:txBody>
            <a:bodyPr wrap="square" rtlCol="0">
              <a:spAutoFit/>
            </a:bodyPr>
            <a:lstStyle/>
            <a:p>
              <a:pPr>
                <a:lnSpc>
                  <a:spcPct val="150000"/>
                </a:lnSpc>
              </a:pPr>
              <a:r>
                <a:rPr kumimoji="1" lang="ja-JP" altLang="en-US" sz="1200" dirty="0">
                  <a:latin typeface="Meiryo UI" panose="020B0604030504040204" pitchFamily="50" charset="-128"/>
                  <a:ea typeface="Meiryo UI" panose="020B0604030504040204" pitchFamily="50" charset="-128"/>
                </a:rPr>
                <a:t>　　　最優秀賞：お昼のゆで卵 さん　　　</a:t>
              </a:r>
              <a:endParaRPr kumimoji="1" lang="en-US" altLang="ja-JP" sz="1200" dirty="0">
                <a:latin typeface="Meiryo UI" panose="020B0604030504040204" pitchFamily="50" charset="-128"/>
                <a:ea typeface="Meiryo UI" panose="020B0604030504040204" pitchFamily="50" charset="-128"/>
              </a:endParaRPr>
            </a:p>
            <a:p>
              <a:pPr>
                <a:lnSpc>
                  <a:spcPct val="150000"/>
                </a:lnSpc>
              </a:pPr>
              <a:r>
                <a:rPr kumimoji="1" lang="ja-JP" altLang="en-US" sz="1200" kern="0" dirty="0">
                  <a:effectLst/>
                  <a:latin typeface="Meiryo UI" panose="020B0604030504040204" pitchFamily="50" charset="-128"/>
                  <a:ea typeface="Meiryo UI" panose="020B0604030504040204" pitchFamily="50" charset="-128"/>
                  <a:cs typeface="Calibri" panose="020F0502020204030204" pitchFamily="34" charset="0"/>
                </a:rPr>
                <a:t>　　　　　　　　　</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３階に</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　</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降りるつもりが</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　</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１を押す</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a:t>
              </a:r>
              <a:endParaRPr lang="en-US" altLang="ja-JP" sz="1200" kern="0" dirty="0">
                <a:effectLst/>
                <a:latin typeface="游明朝" panose="02020400000000000000" pitchFamily="18" charset="-128"/>
                <a:ea typeface="HGP行書体" panose="03000600000000000000" pitchFamily="66" charset="-128"/>
                <a:cs typeface="Calibri" panose="020F0502020204030204" pitchFamily="34" charset="0"/>
              </a:endParaRPr>
            </a:p>
            <a:p>
              <a:pPr>
                <a:lnSpc>
                  <a:spcPct val="150000"/>
                </a:lnSpc>
              </a:pPr>
              <a:r>
                <a:rPr lang="ja-JP" altLang="en-US" sz="1200" kern="0" dirty="0">
                  <a:latin typeface="游明朝" panose="02020400000000000000" pitchFamily="18" charset="-128"/>
                  <a:ea typeface="HGP行書体" panose="03000600000000000000" pitchFamily="66" charset="-128"/>
                  <a:cs typeface="Calibri" panose="020F0502020204030204" pitchFamily="34" charset="0"/>
                </a:rPr>
                <a:t>　　　 </a:t>
              </a:r>
              <a:r>
                <a:rPr kumimoji="1" lang="ja-JP" altLang="en-US" sz="1200" dirty="0">
                  <a:latin typeface="Meiryo UI" panose="020B0604030504040204" pitchFamily="50" charset="-128"/>
                  <a:ea typeface="Meiryo UI" panose="020B0604030504040204" pitchFamily="50" charset="-128"/>
                </a:rPr>
                <a:t>優秀賞  ：こっくりさん さん</a:t>
              </a:r>
              <a:endParaRPr kumimoji="1" lang="en-US" altLang="ja-JP" sz="1200" dirty="0">
                <a:latin typeface="Meiryo UI" panose="020B0604030504040204" pitchFamily="50" charset="-128"/>
                <a:ea typeface="Meiryo UI" panose="020B0604030504040204" pitchFamily="50" charset="-128"/>
              </a:endParaRPr>
            </a:p>
            <a:p>
              <a:pPr>
                <a:lnSpc>
                  <a:spcPct val="150000"/>
                </a:lnSpc>
              </a:pP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　　　　　　　　　「</a:t>
              </a:r>
              <a:r>
                <a:rPr kumimoji="0" lang="ja-JP" altLang="ja-JP"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クソコード</a:t>
              </a: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　</a:t>
              </a:r>
              <a:r>
                <a:rPr kumimoji="0" lang="ja-JP" altLang="ja-JP"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書いたの誰だ</a:t>
              </a: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　</a:t>
              </a:r>
              <a:r>
                <a:rPr kumimoji="0" lang="ja-JP" altLang="ja-JP"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これオレだ</a:t>
              </a: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a:t>
              </a:r>
              <a:r>
                <a:rPr kumimoji="0" lang="ja-JP" altLang="en-US" sz="105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　</a:t>
              </a:r>
              <a:endParaRPr kumimoji="1" lang="en-US" altLang="ja-JP" sz="1200" dirty="0">
                <a:latin typeface="Meiryo UI" panose="020B0604030504040204" pitchFamily="50" charset="-128"/>
                <a:ea typeface="Meiryo UI" panose="020B0604030504040204" pitchFamily="50" charset="-128"/>
              </a:endParaRPr>
            </a:p>
            <a:p>
              <a:pPr>
                <a:lnSpc>
                  <a:spcPct val="150000"/>
                </a:lnSpc>
              </a:pPr>
              <a:r>
                <a:rPr kumimoji="1" lang="ja-JP" altLang="en-US" sz="1200" dirty="0">
                  <a:latin typeface="Meiryo UI" panose="020B0604030504040204" pitchFamily="50" charset="-128"/>
                  <a:ea typeface="Meiryo UI" panose="020B0604030504040204" pitchFamily="50" charset="-128"/>
                </a:rPr>
                <a:t>　　あたりまえ賞：こいちゃん さん</a:t>
              </a:r>
              <a:endParaRPr kumimoji="1" lang="en-US" altLang="ja-JP" sz="1200" dirty="0">
                <a:latin typeface="Meiryo UI" panose="020B0604030504040204" pitchFamily="50" charset="-128"/>
                <a:ea typeface="Meiryo UI" panose="020B0604030504040204" pitchFamily="50" charset="-128"/>
              </a:endParaRPr>
            </a:p>
            <a:p>
              <a:pPr>
                <a:lnSpc>
                  <a:spcPct val="150000"/>
                </a:lnSpc>
              </a:pPr>
              <a:r>
                <a:rPr kumimoji="1" lang="ja-JP" altLang="en-US" sz="1200" dirty="0">
                  <a:latin typeface="Meiryo UI" panose="020B0604030504040204" pitchFamily="50" charset="-128"/>
                  <a:ea typeface="Meiryo UI" panose="020B0604030504040204" pitchFamily="50" charset="-128"/>
                </a:rPr>
                <a:t>　　　　　　　　　</a:t>
              </a: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お茶入れて</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　</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無くても平気</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　</a:t>
              </a:r>
              <a:r>
                <a:rPr lang="ja-JP" altLang="ja-JP" sz="1200" kern="0" dirty="0">
                  <a:effectLst/>
                  <a:latin typeface="游明朝" panose="02020400000000000000" pitchFamily="18" charset="-128"/>
                  <a:ea typeface="HGP行書体" panose="03000600000000000000" pitchFamily="66" charset="-128"/>
                  <a:cs typeface="Calibri" panose="020F0502020204030204" pitchFamily="34" charset="0"/>
                </a:rPr>
                <a:t>ポットの湯</a:t>
              </a:r>
              <a:r>
                <a:rPr lang="ja-JP" altLang="en-US" sz="1200" kern="0" dirty="0">
                  <a:effectLst/>
                  <a:latin typeface="游明朝" panose="02020400000000000000" pitchFamily="18" charset="-128"/>
                  <a:ea typeface="HGP行書体" panose="03000600000000000000" pitchFamily="66" charset="-128"/>
                  <a:cs typeface="Calibri" panose="020F0502020204030204" pitchFamily="34" charset="0"/>
                </a:rPr>
                <a:t>　</a:t>
              </a:r>
              <a:r>
                <a:rPr kumimoji="0" lang="ja-JP" altLang="en-US" sz="120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a:t>
              </a:r>
              <a:r>
                <a:rPr kumimoji="0" lang="ja-JP" altLang="en-US" sz="1050" b="0" i="0" u="none" strike="noStrike" kern="0" cap="none" spc="0" normalizeH="0" baseline="0" noProof="0" dirty="0">
                  <a:ln>
                    <a:noFill/>
                  </a:ln>
                  <a:solidFill>
                    <a:prstClr val="black"/>
                  </a:solidFill>
                  <a:effectLst/>
                  <a:uLnTx/>
                  <a:uFillTx/>
                  <a:latin typeface="HGP行書体" panose="03000600000000000000" pitchFamily="66" charset="-128"/>
                  <a:ea typeface="HGP行書体" panose="03000600000000000000" pitchFamily="66" charset="-128"/>
                  <a:cs typeface="Calibri" panose="020F0502020204030204" pitchFamily="34" charset="0"/>
                </a:rPr>
                <a:t>　</a:t>
              </a:r>
              <a:endParaRPr kumimoji="1" lang="en-US" altLang="ja-JP" sz="1200" dirty="0">
                <a:latin typeface="Meiryo UI" panose="020B0604030504040204" pitchFamily="50" charset="-128"/>
                <a:ea typeface="Meiryo UI" panose="020B0604030504040204" pitchFamily="50" charset="-128"/>
              </a:endParaRPr>
            </a:p>
            <a:p>
              <a:pPr algn="ctr">
                <a:lnSpc>
                  <a:spcPct val="150000"/>
                </a:lnSpc>
              </a:pPr>
              <a:endParaRPr kumimoji="1" lang="en-US" altLang="ja-JP" sz="1100" dirty="0">
                <a:latin typeface="Meiryo UI" panose="020B0604030504040204" pitchFamily="50" charset="-128"/>
                <a:ea typeface="Meiryo UI" panose="020B0604030504040204" pitchFamily="50" charset="-128"/>
              </a:endParaRPr>
            </a:p>
          </p:txBody>
        </p:sp>
        <p:pic>
          <p:nvPicPr>
            <p:cNvPr id="3" name="Picture 2">
              <a:extLst>
                <a:ext uri="{FF2B5EF4-FFF2-40B4-BE49-F238E27FC236}">
                  <a16:creationId xmlns:a16="http://schemas.microsoft.com/office/drawing/2014/main" id="{FD90B962-1C52-439A-93AF-47064DDED0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4970" y="1547178"/>
              <a:ext cx="319911" cy="35279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99C16B66-0298-4D3F-A05F-8C73587CED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57156" y="2100425"/>
              <a:ext cx="319911" cy="3527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71CC92A3-88F2-41B9-B7FE-9CB4545C83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4970" y="2685548"/>
              <a:ext cx="319911" cy="35279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テキスト ボックス 4">
            <a:extLst>
              <a:ext uri="{FF2B5EF4-FFF2-40B4-BE49-F238E27FC236}">
                <a16:creationId xmlns:a16="http://schemas.microsoft.com/office/drawing/2014/main" id="{49F7E92B-80E0-43B0-867B-7943748BB1B0}"/>
              </a:ext>
            </a:extLst>
          </p:cNvPr>
          <p:cNvSpPr txBox="1"/>
          <p:nvPr/>
        </p:nvSpPr>
        <p:spPr>
          <a:xfrm>
            <a:off x="5451286" y="2714083"/>
            <a:ext cx="4041981" cy="646331"/>
          </a:xfrm>
          <a:prstGeom prst="rect">
            <a:avLst/>
          </a:prstGeom>
          <a:noFill/>
        </p:spPr>
        <p:txBody>
          <a:bodyPr wrap="square" rtlCol="0">
            <a:spAutoFit/>
          </a:bodyPr>
          <a:lstStyle/>
          <a:p>
            <a:pPr algn="ct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受賞された</a:t>
            </a:r>
            <a:r>
              <a:rPr kumimoji="1" lang="en-US" altLang="ja-JP" sz="1200" dirty="0">
                <a:solidFill>
                  <a:prstClr val="black"/>
                </a:solidFill>
                <a:latin typeface="Meiryo UI" panose="020B0604030504040204" pitchFamily="50" charset="-128"/>
                <a:ea typeface="Meiryo UI" panose="020B0604030504040204" pitchFamily="50" charset="-128"/>
              </a:rPr>
              <a:t>3</a:t>
            </a:r>
            <a:r>
              <a:rPr kumimoji="1" lang="ja-JP" altLang="en-US" sz="1200" dirty="0">
                <a:solidFill>
                  <a:prstClr val="black"/>
                </a:solidFill>
                <a:latin typeface="Meiryo UI" panose="020B0604030504040204" pitchFamily="50" charset="-128"/>
                <a:ea typeface="Meiryo UI" panose="020B0604030504040204" pitchFamily="50" charset="-128"/>
              </a:rPr>
              <a:t>名の方々おめでとうございます！</a:t>
            </a:r>
            <a:endParaRPr kumimoji="1" lang="en-US" altLang="ja-JP" sz="1200" dirty="0">
              <a:solidFill>
                <a:prstClr val="black"/>
              </a:solidFill>
              <a:latin typeface="Meiryo UI" panose="020B0604030504040204" pitchFamily="50" charset="-128"/>
              <a:ea typeface="Meiryo UI" panose="020B0604030504040204" pitchFamily="50" charset="-128"/>
            </a:endParaRPr>
          </a:p>
          <a:p>
            <a:endParaRPr kumimoji="1" lang="en-US" altLang="ja-JP" sz="1200" dirty="0">
              <a:solidFill>
                <a:prstClr val="black"/>
              </a:solidFill>
              <a:latin typeface="Meiryo UI" panose="020B0604030504040204" pitchFamily="50" charset="-128"/>
              <a:ea typeface="Meiryo UI" panose="020B0604030504040204" pitchFamily="50" charset="-128"/>
            </a:endParaRPr>
          </a:p>
          <a:p>
            <a:r>
              <a:rPr kumimoji="1" lang="ja-JP" altLang="en-US" sz="1200" dirty="0">
                <a:solidFill>
                  <a:prstClr val="black"/>
                </a:solidFill>
                <a:latin typeface="Meiryo UI" panose="020B0604030504040204" pitchFamily="50" charset="-128"/>
                <a:ea typeface="Meiryo UI" panose="020B0604030504040204" pitchFamily="50" charset="-128"/>
              </a:rPr>
              <a:t>お忙しい中ご参加いただいた皆様、誠にありがとうございました。</a:t>
            </a:r>
            <a:endParaRPr kumimoji="1" lang="ja-JP" altLang="en-US" dirty="0"/>
          </a:p>
        </p:txBody>
      </p:sp>
      <p:pic>
        <p:nvPicPr>
          <p:cNvPr id="6" name="Picture 4" descr="お辞儀をしている女性会社員のイラスト">
            <a:extLst>
              <a:ext uri="{FF2B5EF4-FFF2-40B4-BE49-F238E27FC236}">
                <a16:creationId xmlns:a16="http://schemas.microsoft.com/office/drawing/2014/main" id="{6C85B54F-D36B-4F5E-A1F5-72939BE0FC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509" y="2914739"/>
            <a:ext cx="327303" cy="5434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お辞儀をしている男性会社員のイラスト">
            <a:extLst>
              <a:ext uri="{FF2B5EF4-FFF2-40B4-BE49-F238E27FC236}">
                <a16:creationId xmlns:a16="http://schemas.microsoft.com/office/drawing/2014/main" id="{458C1417-B19D-486E-8166-A68565DE9C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76634" y="2889546"/>
            <a:ext cx="329756" cy="547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札束のイラスト（お金）">
            <a:extLst>
              <a:ext uri="{FF2B5EF4-FFF2-40B4-BE49-F238E27FC236}">
                <a16:creationId xmlns:a16="http://schemas.microsoft.com/office/drawing/2014/main" id="{ED457463-61E7-433D-BA9B-69539A2DE2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75394" y="2743967"/>
            <a:ext cx="387453" cy="24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9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C113FA81-8C7C-4DA3-A883-5C78E6DD763F}"/>
              </a:ext>
            </a:extLst>
          </p:cNvPr>
          <p:cNvGrpSpPr/>
          <p:nvPr/>
        </p:nvGrpSpPr>
        <p:grpSpPr>
          <a:xfrm>
            <a:off x="0" y="-19385"/>
            <a:ext cx="9905999" cy="6858000"/>
            <a:chOff x="0" y="-19385"/>
            <a:chExt cx="9905999" cy="6858000"/>
          </a:xfrm>
        </p:grpSpPr>
        <p:sp>
          <p:nvSpPr>
            <p:cNvPr id="54" name="フローチャート: 結合子 53">
              <a:extLst>
                <a:ext uri="{FF2B5EF4-FFF2-40B4-BE49-F238E27FC236}">
                  <a16:creationId xmlns:a16="http://schemas.microsoft.com/office/drawing/2014/main" id="{E7000472-89BB-4396-BA7A-65D213D24D73}"/>
                </a:ext>
              </a:extLst>
            </p:cNvPr>
            <p:cNvSpPr/>
            <p:nvPr/>
          </p:nvSpPr>
          <p:spPr>
            <a:xfrm>
              <a:off x="3324643" y="3932330"/>
              <a:ext cx="540000" cy="54000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6" name="フローチャート: 結合子 55">
              <a:extLst>
                <a:ext uri="{FF2B5EF4-FFF2-40B4-BE49-F238E27FC236}">
                  <a16:creationId xmlns:a16="http://schemas.microsoft.com/office/drawing/2014/main" id="{253EDBB7-6D94-4ABB-AAD9-2726A1199AC7}"/>
                </a:ext>
              </a:extLst>
            </p:cNvPr>
            <p:cNvSpPr/>
            <p:nvPr/>
          </p:nvSpPr>
          <p:spPr>
            <a:xfrm>
              <a:off x="4673403" y="2246247"/>
              <a:ext cx="900000" cy="9000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5" name="フローチャート: 結合子 54">
              <a:extLst>
                <a:ext uri="{FF2B5EF4-FFF2-40B4-BE49-F238E27FC236}">
                  <a16:creationId xmlns:a16="http://schemas.microsoft.com/office/drawing/2014/main" id="{2D6482DE-8BA6-49A2-BE7A-A31047617E2E}"/>
                </a:ext>
              </a:extLst>
            </p:cNvPr>
            <p:cNvSpPr/>
            <p:nvPr/>
          </p:nvSpPr>
          <p:spPr>
            <a:xfrm>
              <a:off x="7376162" y="213297"/>
              <a:ext cx="1440000" cy="1440000"/>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3" name="フローチャート: 結合子 52">
              <a:extLst>
                <a:ext uri="{FF2B5EF4-FFF2-40B4-BE49-F238E27FC236}">
                  <a16:creationId xmlns:a16="http://schemas.microsoft.com/office/drawing/2014/main" id="{2EB99A5D-D1B3-413F-BD94-BB4A5BDD79A0}"/>
                </a:ext>
              </a:extLst>
            </p:cNvPr>
            <p:cNvSpPr/>
            <p:nvPr/>
          </p:nvSpPr>
          <p:spPr>
            <a:xfrm>
              <a:off x="1034060" y="5012300"/>
              <a:ext cx="1440000" cy="144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8" name="フローチャート: 結合子 57">
              <a:extLst>
                <a:ext uri="{FF2B5EF4-FFF2-40B4-BE49-F238E27FC236}">
                  <a16:creationId xmlns:a16="http://schemas.microsoft.com/office/drawing/2014/main" id="{B34268D2-EBCF-4A91-A77D-5872563AB05C}"/>
                </a:ext>
              </a:extLst>
            </p:cNvPr>
            <p:cNvSpPr/>
            <p:nvPr/>
          </p:nvSpPr>
          <p:spPr>
            <a:xfrm>
              <a:off x="8250772" y="3536330"/>
              <a:ext cx="396000" cy="396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1" name="フローチャート: 結合子 50">
              <a:extLst>
                <a:ext uri="{FF2B5EF4-FFF2-40B4-BE49-F238E27FC236}">
                  <a16:creationId xmlns:a16="http://schemas.microsoft.com/office/drawing/2014/main" id="{5EDADC15-0A29-475B-AB1A-1339B1925013}"/>
                </a:ext>
              </a:extLst>
            </p:cNvPr>
            <p:cNvSpPr/>
            <p:nvPr/>
          </p:nvSpPr>
          <p:spPr>
            <a:xfrm>
              <a:off x="2080843" y="877744"/>
              <a:ext cx="1080000" cy="1080855"/>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4" name="フローチャート: 結合子 3">
              <a:extLst>
                <a:ext uri="{FF2B5EF4-FFF2-40B4-BE49-F238E27FC236}">
                  <a16:creationId xmlns:a16="http://schemas.microsoft.com/office/drawing/2014/main" id="{91C822CD-B583-4097-A928-BA0367CEBC9D}"/>
                </a:ext>
              </a:extLst>
            </p:cNvPr>
            <p:cNvSpPr/>
            <p:nvPr/>
          </p:nvSpPr>
          <p:spPr>
            <a:xfrm>
              <a:off x="5389546" y="4007939"/>
              <a:ext cx="1476000" cy="1476000"/>
            </a:xfrm>
            <a:prstGeom prst="flowChartConnector">
              <a:avLst/>
            </a:prstGeom>
            <a:solidFill>
              <a:srgbClr val="44C48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57" name="フローチャート: 結合子 56">
              <a:extLst>
                <a:ext uri="{FF2B5EF4-FFF2-40B4-BE49-F238E27FC236}">
                  <a16:creationId xmlns:a16="http://schemas.microsoft.com/office/drawing/2014/main" id="{59FD62D9-BEC0-4878-BD23-6F56DCEE0C2A}"/>
                </a:ext>
              </a:extLst>
            </p:cNvPr>
            <p:cNvSpPr/>
            <p:nvPr/>
          </p:nvSpPr>
          <p:spPr>
            <a:xfrm>
              <a:off x="7935772" y="5361593"/>
              <a:ext cx="900000" cy="90000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5" name="フローチャート: 結合子 24">
              <a:extLst>
                <a:ext uri="{FF2B5EF4-FFF2-40B4-BE49-F238E27FC236}">
                  <a16:creationId xmlns:a16="http://schemas.microsoft.com/office/drawing/2014/main" id="{E9D7FDFD-C249-4109-9BAE-48C7A78942C2}"/>
                </a:ext>
              </a:extLst>
            </p:cNvPr>
            <p:cNvSpPr/>
            <p:nvPr/>
          </p:nvSpPr>
          <p:spPr>
            <a:xfrm>
              <a:off x="8451450" y="1810947"/>
              <a:ext cx="540000" cy="540000"/>
            </a:xfrm>
            <a:prstGeom prst="flowChartConnector">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7" name="フローチャート: 結合子 26">
              <a:extLst>
                <a:ext uri="{FF2B5EF4-FFF2-40B4-BE49-F238E27FC236}">
                  <a16:creationId xmlns:a16="http://schemas.microsoft.com/office/drawing/2014/main" id="{8A8C357D-8091-408B-9E0A-B08AE11D962D}"/>
                </a:ext>
              </a:extLst>
            </p:cNvPr>
            <p:cNvSpPr/>
            <p:nvPr/>
          </p:nvSpPr>
          <p:spPr>
            <a:xfrm>
              <a:off x="1077735" y="3255695"/>
              <a:ext cx="720000" cy="720000"/>
            </a:xfrm>
            <a:prstGeom prst="flowChartConnector">
              <a:avLst/>
            </a:prstGeom>
            <a:solidFill>
              <a:srgbClr val="FC80ED">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0" name="フローチャート: 結合子 29">
              <a:extLst>
                <a:ext uri="{FF2B5EF4-FFF2-40B4-BE49-F238E27FC236}">
                  <a16:creationId xmlns:a16="http://schemas.microsoft.com/office/drawing/2014/main" id="{D4FE663D-5B06-4999-A891-7AF7DB17E54D}"/>
                </a:ext>
              </a:extLst>
            </p:cNvPr>
            <p:cNvSpPr/>
            <p:nvPr/>
          </p:nvSpPr>
          <p:spPr>
            <a:xfrm>
              <a:off x="5892184" y="1018418"/>
              <a:ext cx="540000" cy="540000"/>
            </a:xfrm>
            <a:prstGeom prst="flowChartConnector">
              <a:avLst/>
            </a:prstGeom>
            <a:solidFill>
              <a:srgbClr val="44C48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1" name="フローチャート: 結合子 30">
              <a:extLst>
                <a:ext uri="{FF2B5EF4-FFF2-40B4-BE49-F238E27FC236}">
                  <a16:creationId xmlns:a16="http://schemas.microsoft.com/office/drawing/2014/main" id="{C5C3C3F8-EFA0-4838-A568-F20DC0C7647E}"/>
                </a:ext>
              </a:extLst>
            </p:cNvPr>
            <p:cNvSpPr/>
            <p:nvPr/>
          </p:nvSpPr>
          <p:spPr>
            <a:xfrm>
              <a:off x="697906" y="234045"/>
              <a:ext cx="540000" cy="540000"/>
            </a:xfrm>
            <a:prstGeom prst="flowChartConnector">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2" name="フローチャート: 結合子 31">
              <a:extLst>
                <a:ext uri="{FF2B5EF4-FFF2-40B4-BE49-F238E27FC236}">
                  <a16:creationId xmlns:a16="http://schemas.microsoft.com/office/drawing/2014/main" id="{334C66D4-9B53-4377-8E1D-BFAF682A5C99}"/>
                </a:ext>
              </a:extLst>
            </p:cNvPr>
            <p:cNvSpPr/>
            <p:nvPr/>
          </p:nvSpPr>
          <p:spPr>
            <a:xfrm>
              <a:off x="4013961" y="410008"/>
              <a:ext cx="360000" cy="360000"/>
            </a:xfrm>
            <a:prstGeom prst="flowChartConnector">
              <a:avLst/>
            </a:prstGeom>
            <a:solidFill>
              <a:srgbClr val="FF99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33" name="フローチャート: 結合子 32">
              <a:extLst>
                <a:ext uri="{FF2B5EF4-FFF2-40B4-BE49-F238E27FC236}">
                  <a16:creationId xmlns:a16="http://schemas.microsoft.com/office/drawing/2014/main" id="{CC1FB7C6-ED05-4352-A98B-C5078AA14651}"/>
                </a:ext>
              </a:extLst>
            </p:cNvPr>
            <p:cNvSpPr/>
            <p:nvPr/>
          </p:nvSpPr>
          <p:spPr>
            <a:xfrm>
              <a:off x="5169453" y="6165631"/>
              <a:ext cx="360000" cy="360000"/>
            </a:xfrm>
            <a:prstGeom prst="flowChartConnector">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801"/>
            </a:p>
          </p:txBody>
        </p:sp>
        <p:sp>
          <p:nvSpPr>
            <p:cNvPr id="2" name="四角形: 角を丸くする 1">
              <a:extLst>
                <a:ext uri="{FF2B5EF4-FFF2-40B4-BE49-F238E27FC236}">
                  <a16:creationId xmlns:a16="http://schemas.microsoft.com/office/drawing/2014/main" id="{B2C55077-A128-41DF-B2D5-DBB2B6E3680D}"/>
                </a:ext>
              </a:extLst>
            </p:cNvPr>
            <p:cNvSpPr/>
            <p:nvPr/>
          </p:nvSpPr>
          <p:spPr>
            <a:xfrm>
              <a:off x="0" y="-19385"/>
              <a:ext cx="9905999" cy="6858000"/>
            </a:xfrm>
            <a:prstGeom prst="round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801" dirty="0"/>
            </a:p>
          </p:txBody>
        </p:sp>
        <p:grpSp>
          <p:nvGrpSpPr>
            <p:cNvPr id="5" name="グループ化 4">
              <a:extLst>
                <a:ext uri="{FF2B5EF4-FFF2-40B4-BE49-F238E27FC236}">
                  <a16:creationId xmlns:a16="http://schemas.microsoft.com/office/drawing/2014/main" id="{B27A01F8-8311-4F77-A174-79AEBB2A3EED}"/>
                </a:ext>
              </a:extLst>
            </p:cNvPr>
            <p:cNvGrpSpPr/>
            <p:nvPr/>
          </p:nvGrpSpPr>
          <p:grpSpPr>
            <a:xfrm>
              <a:off x="4029300" y="2880077"/>
              <a:ext cx="1847398" cy="1103526"/>
              <a:chOff x="-3651013" y="3000800"/>
              <a:chExt cx="1847398" cy="1103526"/>
            </a:xfrm>
          </p:grpSpPr>
          <p:sp>
            <p:nvSpPr>
              <p:cNvPr id="39" name="四角形: 角を丸くする 38">
                <a:extLst>
                  <a:ext uri="{FF2B5EF4-FFF2-40B4-BE49-F238E27FC236}">
                    <a16:creationId xmlns:a16="http://schemas.microsoft.com/office/drawing/2014/main" id="{98D1DE17-54DA-4DA9-89F8-564B099CC69E}"/>
                  </a:ext>
                </a:extLst>
              </p:cNvPr>
              <p:cNvSpPr/>
              <p:nvPr/>
            </p:nvSpPr>
            <p:spPr>
              <a:xfrm>
                <a:off x="-3651013" y="3000800"/>
                <a:ext cx="1847398" cy="1103526"/>
              </a:xfrm>
              <a:prstGeom prst="roundRect">
                <a:avLst/>
              </a:prstGeom>
              <a:solidFill>
                <a:srgbClr val="E2F0D9">
                  <a:alpha val="65098"/>
                </a:srgb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spc="300" dirty="0">
                    <a:solidFill>
                      <a:schemeClr val="accent6">
                        <a:lumMod val="50000"/>
                      </a:schemeClr>
                    </a:solidFill>
                    <a:latin typeface="Meiryo UI" panose="020B0604030504040204" pitchFamily="50" charset="-128"/>
                    <a:ea typeface="Meiryo UI" panose="020B0604030504040204" pitchFamily="50" charset="-128"/>
                  </a:rPr>
                  <a:t>ようこそ</a:t>
                </a:r>
                <a:endParaRPr lang="en-US" altLang="ja-JP" sz="1600" b="1" spc="300"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1600" b="1" dirty="0">
                    <a:solidFill>
                      <a:schemeClr val="accent6">
                        <a:lumMod val="50000"/>
                      </a:schemeClr>
                    </a:solidFill>
                    <a:latin typeface="Meiryo UI" panose="020B0604030504040204" pitchFamily="50" charset="-128"/>
                    <a:ea typeface="Meiryo UI" panose="020B0604030504040204" pitchFamily="50" charset="-128"/>
                  </a:rPr>
                  <a:t>プロアクティブへ</a:t>
                </a:r>
                <a:endParaRPr lang="en-US" altLang="ja-JP" sz="1600" b="1" dirty="0">
                  <a:solidFill>
                    <a:schemeClr val="accent6">
                      <a:lumMod val="50000"/>
                    </a:schemeClr>
                  </a:solidFill>
                  <a:latin typeface="Meiryo UI" panose="020B0604030504040204" pitchFamily="50" charset="-128"/>
                  <a:ea typeface="Meiryo UI" panose="020B0604030504040204" pitchFamily="50" charset="-128"/>
                </a:endParaRPr>
              </a:p>
              <a:p>
                <a:pPr algn="ctr"/>
                <a:endParaRPr lang="en-US" altLang="ja-JP" sz="500" b="1"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900" b="1" dirty="0">
                    <a:solidFill>
                      <a:schemeClr val="accent6">
                        <a:lumMod val="50000"/>
                      </a:schemeClr>
                    </a:solidFill>
                    <a:latin typeface="Meiryo UI" panose="020B0604030504040204" pitchFamily="50" charset="-128"/>
                    <a:ea typeface="Meiryo UI" panose="020B0604030504040204" pitchFamily="50" charset="-128"/>
                  </a:rPr>
                  <a:t>新しい仲間をご紹介します！</a:t>
                </a:r>
                <a:endParaRPr lang="en-US" altLang="ja-JP" sz="900" b="1" dirty="0">
                  <a:solidFill>
                    <a:schemeClr val="accent6">
                      <a:lumMod val="50000"/>
                    </a:schemeClr>
                  </a:solidFill>
                  <a:latin typeface="Meiryo UI" panose="020B0604030504040204" pitchFamily="50" charset="-128"/>
                  <a:ea typeface="Meiryo UI" panose="020B0604030504040204" pitchFamily="50" charset="-128"/>
                </a:endParaRPr>
              </a:p>
              <a:p>
                <a:pPr algn="ctr"/>
                <a:r>
                  <a:rPr lang="ja-JP" altLang="en-US" sz="900" b="1" dirty="0">
                    <a:solidFill>
                      <a:schemeClr val="accent6">
                        <a:lumMod val="50000"/>
                      </a:schemeClr>
                    </a:solidFill>
                    <a:latin typeface="Meiryo UI" panose="020B0604030504040204" pitchFamily="50" charset="-128"/>
                    <a:ea typeface="Meiryo UI" panose="020B0604030504040204" pitchFamily="50" charset="-128"/>
                  </a:rPr>
                  <a:t>（～</a:t>
                </a:r>
                <a:r>
                  <a:rPr lang="en-US" altLang="ja-JP" sz="900" b="1" dirty="0">
                    <a:solidFill>
                      <a:schemeClr val="accent6">
                        <a:lumMod val="50000"/>
                      </a:schemeClr>
                    </a:solidFill>
                    <a:latin typeface="Meiryo UI" panose="020B0604030504040204" pitchFamily="50" charset="-128"/>
                    <a:ea typeface="Meiryo UI" panose="020B0604030504040204" pitchFamily="50" charset="-128"/>
                  </a:rPr>
                  <a:t>2021/12</a:t>
                </a:r>
                <a:r>
                  <a:rPr lang="ja-JP" altLang="en-US" sz="900" b="1" dirty="0">
                    <a:solidFill>
                      <a:schemeClr val="accent6">
                        <a:lumMod val="50000"/>
                      </a:schemeClr>
                    </a:solidFill>
                    <a:latin typeface="Meiryo UI" panose="020B0604030504040204" pitchFamily="50" charset="-128"/>
                    <a:ea typeface="Meiryo UI" panose="020B0604030504040204" pitchFamily="50" charset="-128"/>
                  </a:rPr>
                  <a:t>入社）</a:t>
                </a:r>
                <a:endParaRPr lang="en-US" altLang="ja-JP" sz="1600" b="1" dirty="0">
                  <a:solidFill>
                    <a:schemeClr val="accent6">
                      <a:lumMod val="50000"/>
                    </a:schemeClr>
                  </a:solidFill>
                  <a:latin typeface="Meiryo UI" panose="020B0604030504040204" pitchFamily="50" charset="-128"/>
                  <a:ea typeface="Meiryo UI" panose="020B0604030504040204" pitchFamily="50" charset="-128"/>
                </a:endParaRPr>
              </a:p>
            </p:txBody>
          </p:sp>
          <p:pic>
            <p:nvPicPr>
              <p:cNvPr id="38" name="図 37" descr="アイコン&#10;&#10;自動的に生成された説明">
                <a:extLst>
                  <a:ext uri="{FF2B5EF4-FFF2-40B4-BE49-F238E27FC236}">
                    <a16:creationId xmlns:a16="http://schemas.microsoft.com/office/drawing/2014/main" id="{CDF0DE73-B23D-4C6A-80B2-27675F61B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307" y="3052761"/>
                <a:ext cx="337277" cy="339561"/>
              </a:xfrm>
              <a:prstGeom prst="rect">
                <a:avLst/>
              </a:prstGeom>
            </p:spPr>
          </p:pic>
        </p:grpSp>
      </p:grpSp>
      <p:sp>
        <p:nvSpPr>
          <p:cNvPr id="48" name="字幕 2">
            <a:extLst>
              <a:ext uri="{FF2B5EF4-FFF2-40B4-BE49-F238E27FC236}">
                <a16:creationId xmlns:a16="http://schemas.microsoft.com/office/drawing/2014/main" id="{2B7E9C17-D9A2-4FFC-ACA3-4B0D490A3E1D}"/>
              </a:ext>
            </a:extLst>
          </p:cNvPr>
          <p:cNvSpPr txBox="1">
            <a:spLocks/>
          </p:cNvSpPr>
          <p:nvPr/>
        </p:nvSpPr>
        <p:spPr>
          <a:xfrm>
            <a:off x="6291272" y="2850061"/>
            <a:ext cx="2756080" cy="1377990"/>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名前：村上 良子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ムラカミ リョウコ</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MICE</a:t>
            </a:r>
            <a:r>
              <a:rPr lang="ja-JP" altLang="en-US" sz="700" dirty="0">
                <a:latin typeface="Meiryo UI" panose="020B0604030504040204" pitchFamily="50" charset="-128"/>
                <a:ea typeface="Meiryo UI" panose="020B0604030504040204" pitchFamily="50" charset="-128"/>
              </a:rPr>
              <a:t>事業部 東京支社 </a:t>
            </a:r>
            <a:r>
              <a:rPr lang="en-US" altLang="ja-JP" sz="700" dirty="0">
                <a:latin typeface="Meiryo UI" panose="020B0604030504040204" pitchFamily="50" charset="-128"/>
                <a:ea typeface="Meiryo UI" panose="020B0604030504040204" pitchFamily="50" charset="-128"/>
              </a:rPr>
              <a:t>(2021/10)</a:t>
            </a:r>
          </a:p>
          <a:p>
            <a:pPr algn="l"/>
            <a:r>
              <a:rPr lang="ja-JP" altLang="en-US" sz="700" dirty="0">
                <a:latin typeface="Meiryo UI" panose="020B0604030504040204" pitchFamily="50" charset="-128"/>
                <a:ea typeface="Meiryo UI" panose="020B0604030504040204" pitchFamily="50" charset="-128"/>
              </a:rPr>
              <a:t>出身地：埼玉県</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11/4</a:t>
            </a:r>
          </a:p>
          <a:p>
            <a:pPr algn="l"/>
            <a:r>
              <a:rPr lang="ja-JP" altLang="en-US" sz="700" dirty="0">
                <a:latin typeface="Meiryo UI" panose="020B0604030504040204" pitchFamily="50" charset="-128"/>
                <a:ea typeface="Meiryo UI" panose="020B0604030504040204" pitchFamily="50" charset="-128"/>
              </a:rPr>
              <a:t>前職：小売業（洋服販売）・店舗勤務</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一言：不慣れな点もありますが、よろしくお願いいたします！</a:t>
            </a:r>
            <a:endParaRPr lang="en-US" altLang="ja-JP" sz="700" dirty="0">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B7CBB108-610F-47CE-8809-593977D938A1}"/>
              </a:ext>
            </a:extLst>
          </p:cNvPr>
          <p:cNvGrpSpPr/>
          <p:nvPr/>
        </p:nvGrpSpPr>
        <p:grpSpPr>
          <a:xfrm>
            <a:off x="404712" y="2303339"/>
            <a:ext cx="3218806" cy="1978527"/>
            <a:chOff x="758658" y="340040"/>
            <a:chExt cx="3218806" cy="1978527"/>
          </a:xfrm>
        </p:grpSpPr>
        <p:sp>
          <p:nvSpPr>
            <p:cNvPr id="26" name="字幕 2">
              <a:extLst>
                <a:ext uri="{FF2B5EF4-FFF2-40B4-BE49-F238E27FC236}">
                  <a16:creationId xmlns:a16="http://schemas.microsoft.com/office/drawing/2014/main" id="{9C882DB3-8D0F-4567-AF5E-831904337655}"/>
                </a:ext>
              </a:extLst>
            </p:cNvPr>
            <p:cNvSpPr txBox="1">
              <a:spLocks/>
            </p:cNvSpPr>
            <p:nvPr/>
          </p:nvSpPr>
          <p:spPr>
            <a:xfrm>
              <a:off x="758658" y="340040"/>
              <a:ext cx="3218806" cy="1978527"/>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名前：岡崎 悠作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オカザキ ユウサク</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MICE</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SL</a:t>
              </a:r>
              <a:r>
                <a:rPr lang="ja-JP" altLang="en-US" sz="700" dirty="0">
                  <a:latin typeface="Meiryo UI" panose="020B0604030504040204" pitchFamily="50" charset="-128"/>
                  <a:ea typeface="Meiryo UI" panose="020B0604030504040204" pitchFamily="50" charset="-128"/>
                </a:rPr>
                <a:t>事業部 </a:t>
              </a:r>
              <a:r>
                <a:rPr lang="en-US" altLang="ja-JP" sz="700" dirty="0">
                  <a:latin typeface="Meiryo UI" panose="020B0604030504040204" pitchFamily="50" charset="-128"/>
                  <a:ea typeface="Meiryo UI" panose="020B0604030504040204" pitchFamily="50" charset="-128"/>
                </a:rPr>
                <a:t>SO</a:t>
              </a:r>
              <a:r>
                <a:rPr lang="ja-JP" altLang="en-US" sz="700" dirty="0">
                  <a:latin typeface="Meiryo UI" panose="020B0604030504040204" pitchFamily="50" charset="-128"/>
                  <a:ea typeface="Meiryo UI" panose="020B0604030504040204" pitchFamily="50" charset="-128"/>
                </a:rPr>
                <a:t>課 </a:t>
              </a:r>
              <a:r>
                <a:rPr lang="en-US" altLang="ja-JP" sz="700" dirty="0">
                  <a:latin typeface="Meiryo UI" panose="020B0604030504040204" pitchFamily="50" charset="-128"/>
                  <a:ea typeface="Meiryo UI" panose="020B0604030504040204" pitchFamily="50" charset="-128"/>
                </a:rPr>
                <a:t>(2021/10)</a:t>
              </a:r>
            </a:p>
            <a:p>
              <a:pPr algn="l"/>
              <a:r>
                <a:rPr lang="ja-JP" altLang="en-US" sz="700" dirty="0">
                  <a:latin typeface="Meiryo UI" panose="020B0604030504040204" pitchFamily="50" charset="-128"/>
                  <a:ea typeface="Meiryo UI" panose="020B0604030504040204" pitchFamily="50" charset="-128"/>
                </a:rPr>
                <a:t>出身地：兵庫県 神戸市</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1/2</a:t>
              </a:r>
            </a:p>
            <a:p>
              <a:pPr algn="l"/>
              <a:r>
                <a:rPr lang="ja-JP" altLang="en-US" sz="700" dirty="0">
                  <a:latin typeface="Meiryo UI" panose="020B0604030504040204" pitchFamily="50" charset="-128"/>
                  <a:ea typeface="Meiryo UI" panose="020B0604030504040204" pitchFamily="50" charset="-128"/>
                </a:rPr>
                <a:t>趣味：ゲーム・サウナ</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前職：コールセンター</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一言：不慣れな部分もあってみなさんにご迷惑をおかけすることがあるかもしれませんが</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　　　　 少しでも早くお役に立てるように努めていきます。</a:t>
              </a:r>
            </a:p>
            <a:p>
              <a:pPr algn="l"/>
              <a:r>
                <a:rPr lang="ja-JP" altLang="en-US" sz="700" dirty="0">
                  <a:latin typeface="Meiryo UI" panose="020B0604030504040204" pitchFamily="50" charset="-128"/>
                  <a:ea typeface="Meiryo UI" panose="020B0604030504040204" pitchFamily="50" charset="-128"/>
                </a:rPr>
                <a:t>　　　　 これからどうぞよろしくお願いいたします。</a:t>
              </a:r>
              <a:endParaRPr lang="en-US" altLang="ja-JP" sz="700" dirty="0">
                <a:latin typeface="Meiryo UI" panose="020B0604030504040204" pitchFamily="50" charset="-128"/>
                <a:ea typeface="Meiryo UI" panose="020B0604030504040204" pitchFamily="50" charset="-128"/>
              </a:endParaRPr>
            </a:p>
          </p:txBody>
        </p:sp>
        <p:pic>
          <p:nvPicPr>
            <p:cNvPr id="6" name="図 5" descr="口を開けている犬&#10;&#10;自動的に生成された説明">
              <a:extLst>
                <a:ext uri="{FF2B5EF4-FFF2-40B4-BE49-F238E27FC236}">
                  <a16:creationId xmlns:a16="http://schemas.microsoft.com/office/drawing/2014/main" id="{E1FA4ABB-97FB-415D-A6D9-5054F78333FD}"/>
                </a:ext>
              </a:extLst>
            </p:cNvPr>
            <p:cNvPicPr>
              <a:picLocks noChangeAspect="1"/>
            </p:cNvPicPr>
            <p:nvPr/>
          </p:nvPicPr>
          <p:blipFill rotWithShape="1">
            <a:blip r:embed="rId4">
              <a:extLst>
                <a:ext uri="{28A0092B-C50C-407E-A947-70E740481C1C}">
                  <a14:useLocalDpi xmlns:a14="http://schemas.microsoft.com/office/drawing/2010/main" val="0"/>
                </a:ext>
              </a:extLst>
            </a:blip>
            <a:srcRect l="10700" r="10700"/>
            <a:stretch/>
          </p:blipFill>
          <p:spPr>
            <a:xfrm>
              <a:off x="2687708" y="467583"/>
              <a:ext cx="1116000" cy="1116000"/>
            </a:xfrm>
            <a:prstGeom prst="ellipse">
              <a:avLst/>
            </a:prstGeom>
          </p:spPr>
        </p:pic>
      </p:grpSp>
      <p:grpSp>
        <p:nvGrpSpPr>
          <p:cNvPr id="19" name="グループ化 18">
            <a:extLst>
              <a:ext uri="{FF2B5EF4-FFF2-40B4-BE49-F238E27FC236}">
                <a16:creationId xmlns:a16="http://schemas.microsoft.com/office/drawing/2014/main" id="{19846EB1-3E8C-43F3-8FB9-2F8A9F64F4C4}"/>
              </a:ext>
            </a:extLst>
          </p:cNvPr>
          <p:cNvGrpSpPr/>
          <p:nvPr/>
        </p:nvGrpSpPr>
        <p:grpSpPr>
          <a:xfrm>
            <a:off x="3702347" y="265870"/>
            <a:ext cx="2270173" cy="2456171"/>
            <a:chOff x="4240107" y="203940"/>
            <a:chExt cx="2270173" cy="2456171"/>
          </a:xfrm>
        </p:grpSpPr>
        <p:sp>
          <p:nvSpPr>
            <p:cNvPr id="34" name="字幕 2">
              <a:extLst>
                <a:ext uri="{FF2B5EF4-FFF2-40B4-BE49-F238E27FC236}">
                  <a16:creationId xmlns:a16="http://schemas.microsoft.com/office/drawing/2014/main" id="{78361B7D-C043-457A-9E38-7F50BC58E891}"/>
                </a:ext>
              </a:extLst>
            </p:cNvPr>
            <p:cNvSpPr txBox="1">
              <a:spLocks/>
            </p:cNvSpPr>
            <p:nvPr/>
          </p:nvSpPr>
          <p:spPr>
            <a:xfrm>
              <a:off x="4240107" y="203940"/>
              <a:ext cx="1811353" cy="1529168"/>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名前：笠井 絢奈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カサイ ヒロナ</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MICE</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SL</a:t>
              </a:r>
              <a:r>
                <a:rPr lang="ja-JP" altLang="en-US" sz="700" dirty="0">
                  <a:latin typeface="Meiryo UI" panose="020B0604030504040204" pitchFamily="50" charset="-128"/>
                  <a:ea typeface="Meiryo UI" panose="020B0604030504040204" pitchFamily="50" charset="-128"/>
                </a:rPr>
                <a:t>事業部 </a:t>
              </a:r>
              <a:r>
                <a:rPr lang="en-US" altLang="ja-JP" sz="700" dirty="0">
                  <a:latin typeface="Meiryo UI" panose="020B0604030504040204" pitchFamily="50" charset="-128"/>
                  <a:ea typeface="Meiryo UI" panose="020B0604030504040204" pitchFamily="50" charset="-128"/>
                </a:rPr>
                <a:t>PG</a:t>
              </a:r>
              <a:r>
                <a:rPr lang="ja-JP" altLang="en-US" sz="700" dirty="0">
                  <a:latin typeface="Meiryo UI" panose="020B0604030504040204" pitchFamily="50" charset="-128"/>
                  <a:ea typeface="Meiryo UI" panose="020B0604030504040204" pitchFamily="50" charset="-128"/>
                </a:rPr>
                <a:t>課 </a:t>
              </a:r>
              <a:r>
                <a:rPr lang="en-US" altLang="ja-JP" sz="700" dirty="0">
                  <a:latin typeface="Meiryo UI" panose="020B0604030504040204" pitchFamily="50" charset="-128"/>
                  <a:ea typeface="Meiryo UI" panose="020B0604030504040204" pitchFamily="50" charset="-128"/>
                </a:rPr>
                <a:t>(2021/9)</a:t>
              </a:r>
            </a:p>
            <a:p>
              <a:pPr algn="l"/>
              <a:r>
                <a:rPr lang="ja-JP" altLang="en-US" sz="700" dirty="0">
                  <a:latin typeface="Meiryo UI" panose="020B0604030504040204" pitchFamily="50" charset="-128"/>
                  <a:ea typeface="Meiryo UI" panose="020B0604030504040204" pitchFamily="50" charset="-128"/>
                </a:rPr>
                <a:t>出身地：兵庫県</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4/13</a:t>
              </a:r>
            </a:p>
            <a:p>
              <a:pPr algn="l"/>
              <a:r>
                <a:rPr lang="ja-JP" altLang="en-US" sz="700" dirty="0">
                  <a:latin typeface="Meiryo UI" panose="020B0604030504040204" pitchFamily="50" charset="-128"/>
                  <a:ea typeface="Meiryo UI" panose="020B0604030504040204" pitchFamily="50" charset="-128"/>
                </a:rPr>
                <a:t>趣味：映画鑑賞・食べ歩き・散歩</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前職：貿易事務</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一言：よろしくお願い致します。</a:t>
              </a:r>
              <a:endParaRPr lang="en-US" altLang="ja-JP" sz="7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253775F2-6BC8-4CB1-8820-461D12B28A25}"/>
                </a:ext>
              </a:extLst>
            </p:cNvPr>
            <p:cNvPicPr>
              <a:picLocks noChangeAspect="1"/>
            </p:cNvPicPr>
            <p:nvPr/>
          </p:nvPicPr>
          <p:blipFill rotWithShape="1">
            <a:blip r:embed="rId5"/>
            <a:srcRect l="-665" t="7314" r="665"/>
            <a:stretch/>
          </p:blipFill>
          <p:spPr>
            <a:xfrm>
              <a:off x="5394280" y="1544111"/>
              <a:ext cx="1116000" cy="1116000"/>
            </a:xfrm>
            <a:prstGeom prst="ellipse">
              <a:avLst/>
            </a:prstGeom>
          </p:spPr>
        </p:pic>
      </p:grpSp>
      <p:sp>
        <p:nvSpPr>
          <p:cNvPr id="37" name="字幕 2">
            <a:extLst>
              <a:ext uri="{FF2B5EF4-FFF2-40B4-BE49-F238E27FC236}">
                <a16:creationId xmlns:a16="http://schemas.microsoft.com/office/drawing/2014/main" id="{4721CE81-3D49-475F-A1C9-1AF15A7C106C}"/>
              </a:ext>
            </a:extLst>
          </p:cNvPr>
          <p:cNvSpPr txBox="1">
            <a:spLocks/>
          </p:cNvSpPr>
          <p:nvPr/>
        </p:nvSpPr>
        <p:spPr>
          <a:xfrm>
            <a:off x="3922960" y="4304125"/>
            <a:ext cx="2023818" cy="1318847"/>
          </a:xfrm>
          <a:prstGeom prst="rect">
            <a:avLst/>
          </a:prstGeom>
          <a:noFill/>
          <a:ln>
            <a:noFill/>
          </a:ln>
        </p:spPr>
        <p:txBody>
          <a:bodyPr vert="horz" lIns="91440" tIns="45721" rIns="91440" bIns="45721"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800" dirty="0">
                <a:latin typeface="Meiryo UI" panose="020B0604030504040204" pitchFamily="50" charset="-128"/>
                <a:ea typeface="Meiryo UI" panose="020B0604030504040204" pitchFamily="50" charset="-128"/>
              </a:rPr>
              <a:t>名前：坂田 海童</a:t>
            </a:r>
            <a:r>
              <a:rPr lang="en-US" altLang="ja-JP" sz="800" dirty="0">
                <a:latin typeface="Meiryo UI" panose="020B0604030504040204" pitchFamily="50" charset="-128"/>
                <a:ea typeface="Meiryo UI" panose="020B0604030504040204" pitchFamily="50" charset="-128"/>
              </a:rPr>
              <a:t> (</a:t>
            </a:r>
            <a:r>
              <a:rPr lang="ja-JP" altLang="en-US" sz="800" dirty="0">
                <a:latin typeface="Meiryo UI" panose="020B0604030504040204" pitchFamily="50" charset="-128"/>
                <a:ea typeface="Meiryo UI" panose="020B0604030504040204" pitchFamily="50" charset="-128"/>
              </a:rPr>
              <a:t>サカタ　カイドウ</a:t>
            </a:r>
            <a:r>
              <a:rPr lang="en-US" altLang="ja-JP" sz="800" dirty="0">
                <a:latin typeface="Meiryo UI" panose="020B0604030504040204" pitchFamily="50" charset="-128"/>
                <a:ea typeface="Meiryo UI" panose="020B0604030504040204" pitchFamily="50" charset="-128"/>
              </a:rPr>
              <a:t>)</a:t>
            </a:r>
          </a:p>
          <a:p>
            <a:pPr algn="l"/>
            <a:r>
              <a:rPr lang="ja-JP" altLang="en-US" sz="800" dirty="0">
                <a:latin typeface="Meiryo UI" panose="020B0604030504040204" pitchFamily="50" charset="-128"/>
                <a:ea typeface="Meiryo UI" panose="020B0604030504040204" pitchFamily="50" charset="-128"/>
              </a:rPr>
              <a:t>部署：</a:t>
            </a:r>
            <a:r>
              <a:rPr lang="en-US" altLang="ja-JP" sz="800" dirty="0">
                <a:latin typeface="Meiryo UI" panose="020B0604030504040204" pitchFamily="50" charset="-128"/>
                <a:ea typeface="Meiryo UI" panose="020B0604030504040204" pitchFamily="50" charset="-128"/>
              </a:rPr>
              <a:t>MICE</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SL</a:t>
            </a:r>
            <a:r>
              <a:rPr lang="ja-JP" altLang="en-US" sz="800" dirty="0">
                <a:latin typeface="Meiryo UI" panose="020B0604030504040204" pitchFamily="50" charset="-128"/>
                <a:ea typeface="Meiryo UI" panose="020B0604030504040204" pitchFamily="50" charset="-128"/>
              </a:rPr>
              <a:t>事業部 </a:t>
            </a:r>
            <a:r>
              <a:rPr lang="en-US" altLang="ja-JP" sz="800" dirty="0">
                <a:latin typeface="Meiryo UI" panose="020B0604030504040204" pitchFamily="50" charset="-128"/>
                <a:ea typeface="Meiryo UI" panose="020B0604030504040204" pitchFamily="50" charset="-128"/>
              </a:rPr>
              <a:t>PG</a:t>
            </a:r>
            <a:r>
              <a:rPr lang="ja-JP" altLang="en-US" sz="800" dirty="0">
                <a:latin typeface="Meiryo UI" panose="020B0604030504040204" pitchFamily="50" charset="-128"/>
                <a:ea typeface="Meiryo UI" panose="020B0604030504040204" pitchFamily="50" charset="-128"/>
              </a:rPr>
              <a:t>課 </a:t>
            </a:r>
            <a:r>
              <a:rPr lang="en-US" altLang="ja-JP" sz="800" dirty="0">
                <a:latin typeface="Meiryo UI" panose="020B0604030504040204" pitchFamily="50" charset="-128"/>
                <a:ea typeface="Meiryo UI" panose="020B0604030504040204" pitchFamily="50" charset="-128"/>
              </a:rPr>
              <a:t>(2021/11)</a:t>
            </a:r>
          </a:p>
          <a:p>
            <a:pPr algn="l"/>
            <a:r>
              <a:rPr lang="ja-JP" altLang="en-US" sz="800" dirty="0">
                <a:latin typeface="Meiryo UI" panose="020B0604030504040204" pitchFamily="50" charset="-128"/>
                <a:ea typeface="Meiryo UI" panose="020B0604030504040204" pitchFamily="50" charset="-128"/>
              </a:rPr>
              <a:t>出身地：兵庫県 神戸市</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誕生日：</a:t>
            </a:r>
            <a:r>
              <a:rPr lang="en-US" altLang="ja-JP" sz="800" dirty="0">
                <a:latin typeface="Meiryo UI" panose="020B0604030504040204" pitchFamily="50" charset="-128"/>
                <a:ea typeface="Meiryo UI" panose="020B0604030504040204" pitchFamily="50" charset="-128"/>
              </a:rPr>
              <a:t>2/23</a:t>
            </a:r>
          </a:p>
          <a:p>
            <a:pPr algn="l"/>
            <a:r>
              <a:rPr lang="ja-JP" altLang="en-US" sz="800" dirty="0">
                <a:latin typeface="Meiryo UI" panose="020B0604030504040204" pitchFamily="50" charset="-128"/>
                <a:ea typeface="Meiryo UI" panose="020B0604030504040204" pitchFamily="50" charset="-128"/>
              </a:rPr>
              <a:t>趣味：アウトドア・スポーツ・ゲーム（スマフォ・</a:t>
            </a:r>
            <a:r>
              <a:rPr lang="en-US" altLang="ja-JP" sz="800" dirty="0">
                <a:latin typeface="Meiryo UI" panose="020B0604030504040204" pitchFamily="50" charset="-128"/>
                <a:ea typeface="Meiryo UI" panose="020B0604030504040204" pitchFamily="50" charset="-128"/>
              </a:rPr>
              <a:t>PC</a:t>
            </a:r>
            <a:r>
              <a:rPr lang="ja-JP" altLang="en-US" sz="800" dirty="0">
                <a:latin typeface="Meiryo UI" panose="020B0604030504040204" pitchFamily="50" charset="-128"/>
                <a:ea typeface="Meiryo UI" panose="020B0604030504040204" pitchFamily="50" charset="-128"/>
              </a:rPr>
              <a:t>）</a:t>
            </a:r>
            <a:endParaRPr lang="en-US" altLang="ja-JP" sz="800" dirty="0">
              <a:latin typeface="Meiryo UI" panose="020B0604030504040204" pitchFamily="50" charset="-128"/>
              <a:ea typeface="Meiryo UI" panose="020B0604030504040204" pitchFamily="50" charset="-128"/>
            </a:endParaRPr>
          </a:p>
          <a:p>
            <a:pPr algn="l"/>
            <a:r>
              <a:rPr lang="ja-JP" altLang="en-US" sz="800" dirty="0">
                <a:latin typeface="Meiryo UI" panose="020B0604030504040204" pitchFamily="50" charset="-128"/>
                <a:ea typeface="Meiryo UI" panose="020B0604030504040204" pitchFamily="50" charset="-128"/>
              </a:rPr>
              <a:t>一言：よろしくお願いします。</a:t>
            </a:r>
          </a:p>
        </p:txBody>
      </p:sp>
      <p:pic>
        <p:nvPicPr>
          <p:cNvPr id="15" name="図 14" descr="テーブルで食事をしている男性&#10;&#10;中程度の精度で自動的に生成された説明">
            <a:extLst>
              <a:ext uri="{FF2B5EF4-FFF2-40B4-BE49-F238E27FC236}">
                <a16:creationId xmlns:a16="http://schemas.microsoft.com/office/drawing/2014/main" id="{E0BE03DB-496F-4188-B9F7-E619805CAB33}"/>
              </a:ext>
            </a:extLst>
          </p:cNvPr>
          <p:cNvPicPr>
            <a:picLocks noChangeAspect="1"/>
          </p:cNvPicPr>
          <p:nvPr/>
        </p:nvPicPr>
        <p:blipFill rotWithShape="1">
          <a:blip r:embed="rId6">
            <a:extLst>
              <a:ext uri="{28A0092B-C50C-407E-A947-70E740481C1C}">
                <a14:useLocalDpi xmlns:a14="http://schemas.microsoft.com/office/drawing/2010/main" val="0"/>
              </a:ext>
            </a:extLst>
          </a:blip>
          <a:srcRect l="12500" r="12500"/>
          <a:stretch/>
        </p:blipFill>
        <p:spPr>
          <a:xfrm>
            <a:off x="5216784" y="5451425"/>
            <a:ext cx="1116000" cy="1116000"/>
          </a:xfrm>
          <a:prstGeom prst="ellipse">
            <a:avLst/>
          </a:prstGeom>
        </p:spPr>
      </p:pic>
      <p:grpSp>
        <p:nvGrpSpPr>
          <p:cNvPr id="20" name="グループ化 19">
            <a:extLst>
              <a:ext uri="{FF2B5EF4-FFF2-40B4-BE49-F238E27FC236}">
                <a16:creationId xmlns:a16="http://schemas.microsoft.com/office/drawing/2014/main" id="{7B99AD8A-1B88-4CD6-9D92-037B308111F2}"/>
              </a:ext>
            </a:extLst>
          </p:cNvPr>
          <p:cNvGrpSpPr/>
          <p:nvPr/>
        </p:nvGrpSpPr>
        <p:grpSpPr>
          <a:xfrm>
            <a:off x="6599204" y="4524403"/>
            <a:ext cx="3139907" cy="1797640"/>
            <a:chOff x="5222909" y="4752465"/>
            <a:chExt cx="3139907" cy="1797640"/>
          </a:xfrm>
        </p:grpSpPr>
        <p:sp>
          <p:nvSpPr>
            <p:cNvPr id="40" name="字幕 2">
              <a:extLst>
                <a:ext uri="{FF2B5EF4-FFF2-40B4-BE49-F238E27FC236}">
                  <a16:creationId xmlns:a16="http://schemas.microsoft.com/office/drawing/2014/main" id="{DB364187-438A-4397-8E2A-C54B9CB72456}"/>
                </a:ext>
              </a:extLst>
            </p:cNvPr>
            <p:cNvSpPr txBox="1">
              <a:spLocks/>
            </p:cNvSpPr>
            <p:nvPr/>
          </p:nvSpPr>
          <p:spPr>
            <a:xfrm>
              <a:off x="5222909" y="4752465"/>
              <a:ext cx="3139907" cy="1797640"/>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名前：松本 絵美里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マツモト エミリ</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 MICE</a:t>
              </a:r>
              <a:r>
                <a:rPr lang="ja-JP" altLang="en-US" sz="700" dirty="0">
                  <a:latin typeface="Meiryo UI" panose="020B0604030504040204" pitchFamily="50" charset="-128"/>
                  <a:ea typeface="Meiryo UI" panose="020B0604030504040204" pitchFamily="50" charset="-128"/>
                </a:rPr>
                <a:t>マネジメント事業部 </a:t>
              </a:r>
              <a:r>
                <a:rPr lang="en-US" altLang="ja-JP" sz="700" dirty="0">
                  <a:latin typeface="Meiryo UI" panose="020B0604030504040204" pitchFamily="50" charset="-128"/>
                  <a:ea typeface="Meiryo UI" panose="020B0604030504040204" pitchFamily="50" charset="-128"/>
                </a:rPr>
                <a:t>MM1</a:t>
              </a:r>
              <a:r>
                <a:rPr lang="ja-JP" altLang="en-US" sz="700" dirty="0">
                  <a:latin typeface="Meiryo UI" panose="020B0604030504040204" pitchFamily="50" charset="-128"/>
                  <a:ea typeface="Meiryo UI" panose="020B0604030504040204" pitchFamily="50" charset="-128"/>
                </a:rPr>
                <a:t>課 </a:t>
              </a:r>
              <a:r>
                <a:rPr lang="en-US" altLang="ja-JP" sz="700" dirty="0">
                  <a:latin typeface="Meiryo UI" panose="020B0604030504040204" pitchFamily="50" charset="-128"/>
                  <a:ea typeface="Meiryo UI" panose="020B0604030504040204" pitchFamily="50" charset="-128"/>
                </a:rPr>
                <a:t>(2021/11)</a:t>
              </a:r>
            </a:p>
            <a:p>
              <a:pPr algn="l"/>
              <a:r>
                <a:rPr lang="ja-JP" altLang="en-US" sz="700" dirty="0">
                  <a:latin typeface="Meiryo UI" panose="020B0604030504040204" pitchFamily="50" charset="-128"/>
                  <a:ea typeface="Meiryo UI" panose="020B0604030504040204" pitchFamily="50" charset="-128"/>
                </a:rPr>
                <a:t>出身地：兵庫県三田市</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社長のお住まいのようなおしゃれエリアではありません。。</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10/12</a:t>
              </a:r>
            </a:p>
            <a:p>
              <a:pPr algn="l"/>
              <a:r>
                <a:rPr lang="ja-JP" altLang="en-US" sz="700" dirty="0">
                  <a:latin typeface="Meiryo UI" panose="020B0604030504040204" pitchFamily="50" charset="-128"/>
                  <a:ea typeface="Meiryo UI" panose="020B0604030504040204" pitchFamily="50" charset="-128"/>
                </a:rPr>
                <a:t>趣味：ホラー映画鑑賞・犬と遊ぶ</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前職：イベント運営会社→医療機器メーカー</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一言：少しでも早く戦力になれるよう頑張りますので</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　　　　 宜しくお願い致します！</a:t>
              </a:r>
              <a:endParaRPr lang="en-US" altLang="ja-JP" sz="700" dirty="0">
                <a:latin typeface="Meiryo UI" panose="020B0604030504040204" pitchFamily="50" charset="-128"/>
                <a:ea typeface="Meiryo UI" panose="020B0604030504040204" pitchFamily="50" charset="-128"/>
              </a:endParaRPr>
            </a:p>
          </p:txBody>
        </p:sp>
        <p:pic>
          <p:nvPicPr>
            <p:cNvPr id="17" name="図 16" descr="犬を抱いている女性&#10;&#10;自動的に生成された説明">
              <a:extLst>
                <a:ext uri="{FF2B5EF4-FFF2-40B4-BE49-F238E27FC236}">
                  <a16:creationId xmlns:a16="http://schemas.microsoft.com/office/drawing/2014/main" id="{DFAB8A14-4A24-47EE-A212-64C9AC5B5B74}"/>
                </a:ext>
              </a:extLst>
            </p:cNvPr>
            <p:cNvPicPr>
              <a:picLocks noChangeAspect="1"/>
            </p:cNvPicPr>
            <p:nvPr/>
          </p:nvPicPr>
          <p:blipFill rotWithShape="1">
            <a:blip r:embed="rId7">
              <a:extLst>
                <a:ext uri="{28A0092B-C50C-407E-A947-70E740481C1C}">
                  <a14:useLocalDpi xmlns:a14="http://schemas.microsoft.com/office/drawing/2010/main" val="0"/>
                </a:ext>
              </a:extLst>
            </a:blip>
            <a:srcRect l="14785" t="-1737" r="11396" b="1737"/>
            <a:stretch/>
          </p:blipFill>
          <p:spPr>
            <a:xfrm>
              <a:off x="7185467" y="5434104"/>
              <a:ext cx="1098430" cy="1116000"/>
            </a:xfrm>
            <a:prstGeom prst="ellipse">
              <a:avLst/>
            </a:prstGeom>
          </p:spPr>
        </p:pic>
      </p:grpSp>
      <p:grpSp>
        <p:nvGrpSpPr>
          <p:cNvPr id="23" name="グループ化 22">
            <a:extLst>
              <a:ext uri="{FF2B5EF4-FFF2-40B4-BE49-F238E27FC236}">
                <a16:creationId xmlns:a16="http://schemas.microsoft.com/office/drawing/2014/main" id="{9118EC68-E337-4D15-A60F-C5561F0E7A40}"/>
              </a:ext>
            </a:extLst>
          </p:cNvPr>
          <p:cNvGrpSpPr/>
          <p:nvPr/>
        </p:nvGrpSpPr>
        <p:grpSpPr>
          <a:xfrm>
            <a:off x="573935" y="213297"/>
            <a:ext cx="2865959" cy="1819235"/>
            <a:chOff x="6366065" y="1279208"/>
            <a:chExt cx="2865959" cy="1819235"/>
          </a:xfrm>
        </p:grpSpPr>
        <p:sp>
          <p:nvSpPr>
            <p:cNvPr id="47" name="字幕 2">
              <a:extLst>
                <a:ext uri="{FF2B5EF4-FFF2-40B4-BE49-F238E27FC236}">
                  <a16:creationId xmlns:a16="http://schemas.microsoft.com/office/drawing/2014/main" id="{28193917-45D3-427A-AF61-B85E6A9755AE}"/>
                </a:ext>
              </a:extLst>
            </p:cNvPr>
            <p:cNvSpPr txBox="1">
              <a:spLocks/>
            </p:cNvSpPr>
            <p:nvPr/>
          </p:nvSpPr>
          <p:spPr>
            <a:xfrm>
              <a:off x="6366065" y="1279208"/>
              <a:ext cx="2797341" cy="1819235"/>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名前：神地 舞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カミヂ マイ</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MICE</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SL</a:t>
              </a:r>
              <a:r>
                <a:rPr lang="ja-JP" altLang="en-US" sz="700" dirty="0">
                  <a:latin typeface="Meiryo UI" panose="020B0604030504040204" pitchFamily="50" charset="-128"/>
                  <a:ea typeface="Meiryo UI" panose="020B0604030504040204" pitchFamily="50" charset="-128"/>
                </a:rPr>
                <a:t>事業部 </a:t>
              </a:r>
              <a:r>
                <a:rPr lang="en-US" altLang="ja-JP" sz="700" dirty="0">
                  <a:latin typeface="Meiryo UI" panose="020B0604030504040204" pitchFamily="50" charset="-128"/>
                  <a:ea typeface="Meiryo UI" panose="020B0604030504040204" pitchFamily="50" charset="-128"/>
                </a:rPr>
                <a:t>SE</a:t>
              </a:r>
              <a:r>
                <a:rPr lang="ja-JP" altLang="en-US" sz="700" dirty="0">
                  <a:latin typeface="Meiryo UI" panose="020B0604030504040204" pitchFamily="50" charset="-128"/>
                  <a:ea typeface="Meiryo UI" panose="020B0604030504040204" pitchFamily="50" charset="-128"/>
                </a:rPr>
                <a:t>課 </a:t>
              </a:r>
              <a:r>
                <a:rPr lang="en-US" altLang="ja-JP" sz="700" dirty="0">
                  <a:latin typeface="Meiryo UI" panose="020B0604030504040204" pitchFamily="50" charset="-128"/>
                  <a:ea typeface="Meiryo UI" panose="020B0604030504040204" pitchFamily="50" charset="-128"/>
                </a:rPr>
                <a:t>(2021/9)</a:t>
              </a:r>
            </a:p>
            <a:p>
              <a:pPr algn="l"/>
              <a:r>
                <a:rPr lang="ja-JP" altLang="en-US" sz="700" dirty="0">
                  <a:latin typeface="Meiryo UI" panose="020B0604030504040204" pitchFamily="50" charset="-128"/>
                  <a:ea typeface="Meiryo UI" panose="020B0604030504040204" pitchFamily="50" charset="-128"/>
                </a:rPr>
                <a:t>出身地：大阪府 堺市</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4/27</a:t>
              </a:r>
            </a:p>
            <a:p>
              <a:pPr algn="l"/>
              <a:r>
                <a:rPr lang="ja-JP" altLang="en-US" sz="700" dirty="0">
                  <a:latin typeface="Meiryo UI" panose="020B0604030504040204" pitchFamily="50" charset="-128"/>
                  <a:ea typeface="Meiryo UI" panose="020B0604030504040204" pitchFamily="50" charset="-128"/>
                </a:rPr>
                <a:t>趣味：ゴルフ・さんぽ</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前職：保育系出版社の営業事務</a:t>
              </a:r>
              <a:endParaRPr lang="en-US" altLang="ja-JP" sz="700" dirty="0">
                <a:latin typeface="Meiryo UI" panose="020B0604030504040204" pitchFamily="50" charset="-128"/>
                <a:ea typeface="Meiryo UI" panose="020B0604030504040204" pitchFamily="50" charset="-128"/>
              </a:endParaRPr>
            </a:p>
            <a:p>
              <a:pPr algn="l"/>
              <a:r>
                <a:rPr lang="en-US" altLang="ja-JP" sz="700" dirty="0">
                  <a:latin typeface="Meiryo UI" panose="020B0604030504040204" pitchFamily="50" charset="-128"/>
                  <a:ea typeface="Meiryo UI" panose="020B0604030504040204" pitchFamily="50" charset="-128"/>
                </a:rPr>
                <a:t>PAC</a:t>
              </a:r>
              <a:r>
                <a:rPr lang="ja-JP" altLang="en-US" sz="700" dirty="0">
                  <a:latin typeface="Meiryo UI" panose="020B0604030504040204" pitchFamily="50" charset="-128"/>
                  <a:ea typeface="Meiryo UI" panose="020B0604030504040204" pitchFamily="50" charset="-128"/>
                </a:rPr>
                <a:t>の印象：とても自由な働き方ができてすごいなと思いました。</a:t>
              </a:r>
            </a:p>
            <a:p>
              <a:pPr algn="l"/>
              <a:r>
                <a:rPr lang="ja-JP" altLang="en-US" sz="700" dirty="0">
                  <a:latin typeface="Meiryo UI" panose="020B0604030504040204" pitchFamily="50" charset="-128"/>
                  <a:ea typeface="Meiryo UI" panose="020B0604030504040204" pitchFamily="50" charset="-128"/>
                </a:rPr>
                <a:t>　　　　　　　　 みなさん穏やかで優しくて、いつも助けていただいています。</a:t>
              </a:r>
              <a:endParaRPr lang="en-US" altLang="ja-JP" sz="700" dirty="0">
                <a:latin typeface="Meiryo UI" panose="020B0604030504040204" pitchFamily="50" charset="-128"/>
                <a:ea typeface="Meiryo UI" panose="020B0604030504040204" pitchFamily="50" charset="-128"/>
              </a:endParaRPr>
            </a:p>
          </p:txBody>
        </p:sp>
        <p:pic>
          <p:nvPicPr>
            <p:cNvPr id="22" name="図 21" descr="レストランのテーブルに座っている女性&#10;&#10;自動的に生成された説明">
              <a:extLst>
                <a:ext uri="{FF2B5EF4-FFF2-40B4-BE49-F238E27FC236}">
                  <a16:creationId xmlns:a16="http://schemas.microsoft.com/office/drawing/2014/main" id="{8065EDA6-7CF4-48FE-94DE-4E7EDAC9AA56}"/>
                </a:ext>
              </a:extLst>
            </p:cNvPr>
            <p:cNvPicPr>
              <a:picLocks noChangeAspect="1"/>
            </p:cNvPicPr>
            <p:nvPr/>
          </p:nvPicPr>
          <p:blipFill rotWithShape="1">
            <a:blip r:embed="rId8">
              <a:extLst>
                <a:ext uri="{28A0092B-C50C-407E-A947-70E740481C1C}">
                  <a14:useLocalDpi xmlns:a14="http://schemas.microsoft.com/office/drawing/2010/main" val="0"/>
                </a:ext>
              </a:extLst>
            </a:blip>
            <a:srcRect l="43245" r="505"/>
            <a:stretch/>
          </p:blipFill>
          <p:spPr>
            <a:xfrm>
              <a:off x="8116024" y="1397712"/>
              <a:ext cx="1116000" cy="1116000"/>
            </a:xfrm>
            <a:prstGeom prst="ellipse">
              <a:avLst/>
            </a:prstGeom>
          </p:spPr>
        </p:pic>
      </p:grpSp>
      <p:pic>
        <p:nvPicPr>
          <p:cNvPr id="49" name="図 48" descr="アイコン&#10;&#10;自動的に生成された説明">
            <a:extLst>
              <a:ext uri="{FF2B5EF4-FFF2-40B4-BE49-F238E27FC236}">
                <a16:creationId xmlns:a16="http://schemas.microsoft.com/office/drawing/2014/main" id="{7F8F1DA7-0B5B-43FE-AB26-727384B40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084" y="2916134"/>
            <a:ext cx="337277" cy="339561"/>
          </a:xfrm>
          <a:prstGeom prst="rect">
            <a:avLst/>
          </a:prstGeom>
        </p:spPr>
      </p:pic>
      <p:grpSp>
        <p:nvGrpSpPr>
          <p:cNvPr id="36" name="グループ化 35">
            <a:extLst>
              <a:ext uri="{FF2B5EF4-FFF2-40B4-BE49-F238E27FC236}">
                <a16:creationId xmlns:a16="http://schemas.microsoft.com/office/drawing/2014/main" id="{A2399BBB-F645-457C-8910-7083326D7F7F}"/>
              </a:ext>
            </a:extLst>
          </p:cNvPr>
          <p:cNvGrpSpPr/>
          <p:nvPr/>
        </p:nvGrpSpPr>
        <p:grpSpPr>
          <a:xfrm>
            <a:off x="282969" y="4563857"/>
            <a:ext cx="3639289" cy="1914860"/>
            <a:chOff x="232981" y="4745939"/>
            <a:chExt cx="3639289" cy="1914860"/>
          </a:xfrm>
        </p:grpSpPr>
        <p:sp>
          <p:nvSpPr>
            <p:cNvPr id="52" name="字幕 2">
              <a:extLst>
                <a:ext uri="{FF2B5EF4-FFF2-40B4-BE49-F238E27FC236}">
                  <a16:creationId xmlns:a16="http://schemas.microsoft.com/office/drawing/2014/main" id="{27E19D26-4E6D-48F4-8DC3-87C16AC14120}"/>
                </a:ext>
              </a:extLst>
            </p:cNvPr>
            <p:cNvSpPr txBox="1">
              <a:spLocks/>
            </p:cNvSpPr>
            <p:nvPr/>
          </p:nvSpPr>
          <p:spPr>
            <a:xfrm>
              <a:off x="232981" y="4762200"/>
              <a:ext cx="3639289" cy="1898599"/>
            </a:xfrm>
            <a:prstGeom prst="rect">
              <a:avLst/>
            </a:prstGeom>
            <a:noFill/>
            <a:ln>
              <a:noFill/>
            </a:ln>
          </p:spPr>
          <p:txBody>
            <a:bodyPr vert="horz" lIns="91440" tIns="45721" rIns="91440" bIns="45721"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名前：西脇 奈央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ニシワキ ナオ</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M&amp;C</a:t>
              </a:r>
              <a:r>
                <a:rPr lang="ja-JP" altLang="en-US" sz="700" dirty="0">
                  <a:latin typeface="Meiryo UI" panose="020B0604030504040204" pitchFamily="50" charset="-128"/>
                  <a:ea typeface="Meiryo UI" panose="020B0604030504040204" pitchFamily="50" charset="-128"/>
                </a:rPr>
                <a:t>事業部 コンベンション課 </a:t>
              </a:r>
              <a:r>
                <a:rPr lang="en-US" altLang="ja-JP" sz="700" dirty="0">
                  <a:latin typeface="Meiryo UI" panose="020B0604030504040204" pitchFamily="50" charset="-128"/>
                  <a:ea typeface="Meiryo UI" panose="020B0604030504040204" pitchFamily="50" charset="-128"/>
                </a:rPr>
                <a:t>(2021/11)</a:t>
              </a:r>
            </a:p>
            <a:p>
              <a:pPr algn="l"/>
              <a:r>
                <a:rPr lang="ja-JP" altLang="en-US" sz="700" dirty="0">
                  <a:latin typeface="Meiryo UI" panose="020B0604030504040204" pitchFamily="50" charset="-128"/>
                  <a:ea typeface="Meiryo UI" panose="020B0604030504040204" pitchFamily="50" charset="-128"/>
                </a:rPr>
                <a:t>出身地：兵庫県 神戸市西区</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3/4</a:t>
              </a:r>
            </a:p>
            <a:p>
              <a:pPr algn="l"/>
              <a:r>
                <a:rPr lang="ja-JP" altLang="en-US" sz="700" dirty="0">
                  <a:latin typeface="Meiryo UI" panose="020B0604030504040204" pitchFamily="50" charset="-128"/>
                  <a:ea typeface="Meiryo UI" panose="020B0604030504040204" pitchFamily="50" charset="-128"/>
                </a:rPr>
                <a:t>趣味：旅行・パンとスコーン屋巡り</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前職：ウェディングプランナー</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一言：初めての転職でドキドキしていましたが 皆さまのお陰で楽しく働くことができています！</a:t>
              </a:r>
            </a:p>
            <a:p>
              <a:pPr algn="l"/>
              <a:r>
                <a:rPr lang="ja-JP" altLang="en-US" sz="700" dirty="0">
                  <a:latin typeface="Meiryo UI" panose="020B0604030504040204" pitchFamily="50" charset="-128"/>
                  <a:ea typeface="Meiryo UI" panose="020B0604030504040204" pitchFamily="50" charset="-128"/>
                </a:rPr>
                <a:t>　　　　 少しでも早く、お力になれるよう精進します！結婚式をされる際には、ご相談承ります</a:t>
              </a:r>
              <a:r>
                <a:rPr lang="en-US" altLang="ja-JP" sz="700" dirty="0">
                  <a:latin typeface="Meiryo UI" panose="020B0604030504040204" pitchFamily="50" charset="-128"/>
                  <a:ea typeface="Meiryo UI" panose="020B0604030504040204" pitchFamily="50" charset="-128"/>
                </a:rPr>
                <a:t>^^♪</a:t>
              </a:r>
            </a:p>
          </p:txBody>
        </p:sp>
        <p:pic>
          <p:nvPicPr>
            <p:cNvPr id="35" name="図 34" descr="レストランでドーナツを食べる女性&#10;&#10;中程度の精度で自動的に生成された説明">
              <a:extLst>
                <a:ext uri="{FF2B5EF4-FFF2-40B4-BE49-F238E27FC236}">
                  <a16:creationId xmlns:a16="http://schemas.microsoft.com/office/drawing/2014/main" id="{F10AFAF8-0E33-4A07-B585-588DD4096D14}"/>
                </a:ext>
              </a:extLst>
            </p:cNvPr>
            <p:cNvPicPr>
              <a:picLocks noChangeAspect="1"/>
            </p:cNvPicPr>
            <p:nvPr/>
          </p:nvPicPr>
          <p:blipFill rotWithShape="1">
            <a:blip r:embed="rId9">
              <a:extLst>
                <a:ext uri="{28A0092B-C50C-407E-A947-70E740481C1C}">
                  <a14:useLocalDpi xmlns:a14="http://schemas.microsoft.com/office/drawing/2010/main" val="0"/>
                </a:ext>
              </a:extLst>
            </a:blip>
            <a:srcRect t="10638" b="33191"/>
            <a:stretch/>
          </p:blipFill>
          <p:spPr>
            <a:xfrm>
              <a:off x="2304252" y="4745939"/>
              <a:ext cx="1116000" cy="1116000"/>
            </a:xfrm>
            <a:prstGeom prst="ellipse">
              <a:avLst/>
            </a:prstGeom>
          </p:spPr>
        </p:pic>
      </p:grpSp>
      <p:grpSp>
        <p:nvGrpSpPr>
          <p:cNvPr id="43" name="グループ化 42">
            <a:extLst>
              <a:ext uri="{FF2B5EF4-FFF2-40B4-BE49-F238E27FC236}">
                <a16:creationId xmlns:a16="http://schemas.microsoft.com/office/drawing/2014/main" id="{89D953D6-0D46-4D48-A84D-BEF4FBFB1359}"/>
              </a:ext>
            </a:extLst>
          </p:cNvPr>
          <p:cNvGrpSpPr/>
          <p:nvPr/>
        </p:nvGrpSpPr>
        <p:grpSpPr>
          <a:xfrm>
            <a:off x="6205927" y="196546"/>
            <a:ext cx="3555103" cy="2343571"/>
            <a:chOff x="6205927" y="196546"/>
            <a:chExt cx="3555103" cy="2343571"/>
          </a:xfrm>
        </p:grpSpPr>
        <p:sp>
          <p:nvSpPr>
            <p:cNvPr id="59" name="字幕 2">
              <a:extLst>
                <a:ext uri="{FF2B5EF4-FFF2-40B4-BE49-F238E27FC236}">
                  <a16:creationId xmlns:a16="http://schemas.microsoft.com/office/drawing/2014/main" id="{15C48F5A-52BE-4078-B42E-02C26C487761}"/>
                </a:ext>
              </a:extLst>
            </p:cNvPr>
            <p:cNvSpPr txBox="1">
              <a:spLocks/>
            </p:cNvSpPr>
            <p:nvPr/>
          </p:nvSpPr>
          <p:spPr>
            <a:xfrm>
              <a:off x="6205927" y="196546"/>
              <a:ext cx="3555103" cy="2343571"/>
            </a:xfrm>
            <a:prstGeom prst="rect">
              <a:avLst/>
            </a:prstGeom>
            <a:noFill/>
            <a:ln>
              <a:noFill/>
            </a:ln>
          </p:spPr>
          <p:txBody>
            <a:bodyPr vert="horz" lIns="91440" tIns="45721" rIns="91440" bIns="45721"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700" dirty="0">
                  <a:latin typeface="Meiryo UI" panose="020B0604030504040204" pitchFamily="50" charset="-128"/>
                  <a:ea typeface="Meiryo UI" panose="020B0604030504040204" pitchFamily="50" charset="-128"/>
                </a:rPr>
                <a:t>名前：石丸 拓也 </a:t>
              </a:r>
              <a:r>
                <a:rPr lang="en-US" altLang="ja-JP" sz="700" dirty="0">
                  <a:latin typeface="Meiryo UI" panose="020B0604030504040204" pitchFamily="50" charset="-128"/>
                  <a:ea typeface="Meiryo UI" panose="020B0604030504040204" pitchFamily="50" charset="-128"/>
                </a:rPr>
                <a:t>(</a:t>
              </a:r>
              <a:r>
                <a:rPr lang="ja-JP" altLang="en-US" sz="700" dirty="0">
                  <a:latin typeface="Meiryo UI" panose="020B0604030504040204" pitchFamily="50" charset="-128"/>
                  <a:ea typeface="Meiryo UI" panose="020B0604030504040204" pitchFamily="50" charset="-128"/>
                </a:rPr>
                <a:t>イシマル タクヤ</a:t>
              </a:r>
              <a:r>
                <a:rPr lang="en-US" altLang="ja-JP" sz="700" dirty="0">
                  <a:latin typeface="Meiryo UI" panose="020B0604030504040204" pitchFamily="50" charset="-128"/>
                  <a:ea typeface="Meiryo UI" panose="020B0604030504040204" pitchFamily="50" charset="-128"/>
                </a:rPr>
                <a:t>)</a:t>
              </a:r>
            </a:p>
            <a:p>
              <a:pPr algn="l"/>
              <a:r>
                <a:rPr lang="ja-JP" altLang="en-US" sz="700" dirty="0">
                  <a:latin typeface="Meiryo UI" panose="020B0604030504040204" pitchFamily="50" charset="-128"/>
                  <a:ea typeface="Meiryo UI" panose="020B0604030504040204" pitchFamily="50" charset="-128"/>
                </a:rPr>
                <a:t>部署：</a:t>
              </a:r>
              <a:r>
                <a:rPr lang="en-US" altLang="ja-JP" sz="700" dirty="0">
                  <a:latin typeface="Meiryo UI" panose="020B0604030504040204" pitchFamily="50" charset="-128"/>
                  <a:ea typeface="Meiryo UI" panose="020B0604030504040204" pitchFamily="50" charset="-128"/>
                </a:rPr>
                <a:t>MICE</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SL</a:t>
              </a:r>
              <a:r>
                <a:rPr lang="ja-JP" altLang="en-US" sz="700" dirty="0">
                  <a:latin typeface="Meiryo UI" panose="020B0604030504040204" pitchFamily="50" charset="-128"/>
                  <a:ea typeface="Meiryo UI" panose="020B0604030504040204" pitchFamily="50" charset="-128"/>
                </a:rPr>
                <a:t>事業部 </a:t>
              </a:r>
              <a:r>
                <a:rPr lang="en-US" altLang="ja-JP" sz="700" dirty="0">
                  <a:latin typeface="Meiryo UI" panose="020B0604030504040204" pitchFamily="50" charset="-128"/>
                  <a:ea typeface="Meiryo UI" panose="020B0604030504040204" pitchFamily="50" charset="-128"/>
                </a:rPr>
                <a:t>SE</a:t>
              </a:r>
              <a:r>
                <a:rPr lang="ja-JP" altLang="en-US" sz="700" dirty="0">
                  <a:latin typeface="Meiryo UI" panose="020B0604030504040204" pitchFamily="50" charset="-128"/>
                  <a:ea typeface="Meiryo UI" panose="020B0604030504040204" pitchFamily="50" charset="-128"/>
                </a:rPr>
                <a:t>課 </a:t>
              </a:r>
              <a:r>
                <a:rPr lang="en-US" altLang="ja-JP" sz="700" dirty="0">
                  <a:latin typeface="Meiryo UI" panose="020B0604030504040204" pitchFamily="50" charset="-128"/>
                  <a:ea typeface="Meiryo UI" panose="020B0604030504040204" pitchFamily="50" charset="-128"/>
                </a:rPr>
                <a:t>(2021/9)</a:t>
              </a:r>
            </a:p>
            <a:p>
              <a:pPr algn="l"/>
              <a:r>
                <a:rPr lang="ja-JP" altLang="en-US" sz="700" dirty="0">
                  <a:latin typeface="Meiryo UI" panose="020B0604030504040204" pitchFamily="50" charset="-128"/>
                  <a:ea typeface="Meiryo UI" panose="020B0604030504040204" pitchFamily="50" charset="-128"/>
                </a:rPr>
                <a:t>出身地：京都府 宮津市 日本三景 天橋立のある町です</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誕生日：</a:t>
              </a:r>
              <a:r>
                <a:rPr lang="en-US" altLang="ja-JP" sz="700" dirty="0">
                  <a:latin typeface="Meiryo UI" panose="020B0604030504040204" pitchFamily="50" charset="-128"/>
                  <a:ea typeface="Meiryo UI" panose="020B0604030504040204" pitchFamily="50" charset="-128"/>
                </a:rPr>
                <a:t>2/12</a:t>
              </a:r>
            </a:p>
            <a:p>
              <a:pPr algn="l"/>
              <a:r>
                <a:rPr lang="ja-JP" altLang="en-US" sz="700" dirty="0">
                  <a:latin typeface="Meiryo UI" panose="020B0604030504040204" pitchFamily="50" charset="-128"/>
                  <a:ea typeface="Meiryo UI" panose="020B0604030504040204" pitchFamily="50" charset="-128"/>
                </a:rPr>
                <a:t>趣味：写真撮影 カメラをもってお散歩してます</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前職：会計パッケージシステムの導入・保守など</a:t>
              </a:r>
              <a:endParaRPr lang="en-US" altLang="ja-JP" sz="700" dirty="0">
                <a:latin typeface="Meiryo UI" panose="020B0604030504040204" pitchFamily="50" charset="-128"/>
                <a:ea typeface="Meiryo UI" panose="020B0604030504040204" pitchFamily="50" charset="-128"/>
              </a:endParaRPr>
            </a:p>
            <a:p>
              <a:pPr algn="l"/>
              <a:r>
                <a:rPr lang="en-US" altLang="ja-JP" sz="700" dirty="0">
                  <a:latin typeface="Meiryo UI" panose="020B0604030504040204" pitchFamily="50" charset="-128"/>
                  <a:ea typeface="Meiryo UI" panose="020B0604030504040204" pitchFamily="50" charset="-128"/>
                </a:rPr>
                <a:t>PAC</a:t>
              </a:r>
              <a:r>
                <a:rPr lang="ja-JP" altLang="en-US" sz="700" dirty="0">
                  <a:latin typeface="Meiryo UI" panose="020B0604030504040204" pitchFamily="50" charset="-128"/>
                  <a:ea typeface="Meiryo UI" panose="020B0604030504040204" pitchFamily="50" charset="-128"/>
                </a:rPr>
                <a:t>の印象：音楽がいつもかかっているのがすごく新鮮</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　　　　　　　　 そして常にどこかから笑い声が聞こえてくる明るい職場</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一言：気が付けばもう</a:t>
              </a:r>
              <a:r>
                <a:rPr lang="en-US" altLang="ja-JP" sz="700" dirty="0">
                  <a:latin typeface="Meiryo UI" panose="020B0604030504040204" pitchFamily="50" charset="-128"/>
                  <a:ea typeface="Meiryo UI" panose="020B0604030504040204" pitchFamily="50" charset="-128"/>
                </a:rPr>
                <a:t>3</a:t>
              </a:r>
              <a:r>
                <a:rPr lang="ja-JP" altLang="en-US" sz="700" dirty="0">
                  <a:latin typeface="Meiryo UI" panose="020B0604030504040204" pitchFamily="50" charset="-128"/>
                  <a:ea typeface="Meiryo UI" panose="020B0604030504040204" pitchFamily="50" charset="-128"/>
                </a:rPr>
                <a:t>月も目前。早いものです。。まだまだできないことも多い未熟者ですが</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　　　　 実務を通じてできることをどんどん増やしていき、戦力として活躍できるよう頑張ります！</a:t>
              </a:r>
              <a:endParaRPr lang="en-US" altLang="ja-JP" sz="700" dirty="0">
                <a:latin typeface="Meiryo UI" panose="020B0604030504040204" pitchFamily="50" charset="-128"/>
                <a:ea typeface="Meiryo UI" panose="020B0604030504040204" pitchFamily="50" charset="-128"/>
              </a:endParaRPr>
            </a:p>
            <a:p>
              <a:pPr algn="l"/>
              <a:r>
                <a:rPr lang="ja-JP" altLang="en-US" sz="700" dirty="0">
                  <a:latin typeface="Meiryo UI" panose="020B0604030504040204" pitchFamily="50" charset="-128"/>
                  <a:ea typeface="Meiryo UI" panose="020B0604030504040204" pitchFamily="50" charset="-128"/>
                </a:rPr>
                <a:t>　　　　 よろしくお願いいたします！</a:t>
              </a:r>
              <a:endParaRPr lang="en-US" altLang="ja-JP" sz="700" dirty="0">
                <a:latin typeface="Meiryo UI" panose="020B0604030504040204" pitchFamily="50" charset="-128"/>
                <a:ea typeface="Meiryo UI" panose="020B0604030504040204" pitchFamily="50" charset="-128"/>
              </a:endParaRPr>
            </a:p>
          </p:txBody>
        </p:sp>
        <p:pic>
          <p:nvPicPr>
            <p:cNvPr id="42" name="図 41" descr="屋外, 人, ボール, 若い が含まれている画像&#10;&#10;自動的に生成された説明">
              <a:extLst>
                <a:ext uri="{FF2B5EF4-FFF2-40B4-BE49-F238E27FC236}">
                  <a16:creationId xmlns:a16="http://schemas.microsoft.com/office/drawing/2014/main" id="{526017D2-EC9A-4131-A633-2209AED5FB1E}"/>
                </a:ext>
              </a:extLst>
            </p:cNvPr>
            <p:cNvPicPr>
              <a:picLocks noChangeAspect="1"/>
            </p:cNvPicPr>
            <p:nvPr/>
          </p:nvPicPr>
          <p:blipFill rotWithShape="1">
            <a:blip r:embed="rId10">
              <a:extLst>
                <a:ext uri="{28A0092B-C50C-407E-A947-70E740481C1C}">
                  <a14:useLocalDpi xmlns:a14="http://schemas.microsoft.com/office/drawing/2010/main" val="0"/>
                </a:ext>
              </a:extLst>
            </a:blip>
            <a:srcRect l="9" t="13055" r="-9" b="11979"/>
            <a:stretch/>
          </p:blipFill>
          <p:spPr>
            <a:xfrm>
              <a:off x="8536199" y="375596"/>
              <a:ext cx="1116000" cy="1116000"/>
            </a:xfrm>
            <a:prstGeom prst="ellipse">
              <a:avLst/>
            </a:prstGeom>
          </p:spPr>
        </p:pic>
      </p:grpSp>
      <p:pic>
        <p:nvPicPr>
          <p:cNvPr id="45" name="図 44" descr="フェンス, 座る, 屋外, 建物 が含まれている画像&#10;&#10;自動的に生成された説明">
            <a:extLst>
              <a:ext uri="{FF2B5EF4-FFF2-40B4-BE49-F238E27FC236}">
                <a16:creationId xmlns:a16="http://schemas.microsoft.com/office/drawing/2014/main" id="{87CB72E7-058A-4C81-A873-EEC06B3EF01D}"/>
              </a:ext>
            </a:extLst>
          </p:cNvPr>
          <p:cNvPicPr>
            <a:picLocks noChangeAspect="1"/>
          </p:cNvPicPr>
          <p:nvPr/>
        </p:nvPicPr>
        <p:blipFill rotWithShape="1">
          <a:blip r:embed="rId11">
            <a:extLst>
              <a:ext uri="{28A0092B-C50C-407E-A947-70E740481C1C}">
                <a14:useLocalDpi xmlns:a14="http://schemas.microsoft.com/office/drawing/2010/main" val="0"/>
              </a:ext>
            </a:extLst>
          </a:blip>
          <a:srcRect l="239" r="24773"/>
          <a:stretch/>
        </p:blipFill>
        <p:spPr>
          <a:xfrm>
            <a:off x="8258162" y="2689077"/>
            <a:ext cx="1116000" cy="1116000"/>
          </a:xfrm>
          <a:prstGeom prst="ellipse">
            <a:avLst/>
          </a:prstGeom>
        </p:spPr>
      </p:pic>
    </p:spTree>
    <p:extLst>
      <p:ext uri="{BB962C8B-B14F-4D97-AF65-F5344CB8AC3E}">
        <p14:creationId xmlns:p14="http://schemas.microsoft.com/office/powerpoint/2010/main" val="35632058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861</TotalTime>
  <Words>2314</Words>
  <Application>Microsoft Office PowerPoint</Application>
  <PresentationFormat>A4 210 x 297 mm</PresentationFormat>
  <Paragraphs>300</Paragraphs>
  <Slides>7</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7</vt:i4>
      </vt:variant>
    </vt:vector>
  </HeadingPairs>
  <TitlesOfParts>
    <vt:vector size="17" baseType="lpstr">
      <vt:lpstr>HGP行書体</vt:lpstr>
      <vt:lpstr>HGP創英角ﾎﾟｯﾌﾟ体</vt:lpstr>
      <vt:lpstr>HGS行書体</vt:lpstr>
      <vt:lpstr>Meiryo UI</vt:lpstr>
      <vt:lpstr>游ゴシック</vt:lpstr>
      <vt:lpstr>游明朝</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勝本 純也</dc:creator>
  <cp:lastModifiedBy>勝本 純也</cp:lastModifiedBy>
  <cp:revision>22</cp:revision>
  <dcterms:created xsi:type="dcterms:W3CDTF">2022-05-16T04:38:47Z</dcterms:created>
  <dcterms:modified xsi:type="dcterms:W3CDTF">2022-05-24T09:11:06Z</dcterms:modified>
</cp:coreProperties>
</file>